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696" r:id="rId6"/>
  </p:sldMasterIdLst>
  <p:notesMasterIdLst>
    <p:notesMasterId r:id="rId28"/>
  </p:notesMasterIdLst>
  <p:sldIdLst>
    <p:sldId id="517" r:id="rId7"/>
    <p:sldId id="4271" r:id="rId8"/>
    <p:sldId id="4272" r:id="rId9"/>
    <p:sldId id="274" r:id="rId10"/>
    <p:sldId id="2104" r:id="rId11"/>
    <p:sldId id="3191" r:id="rId12"/>
    <p:sldId id="401" r:id="rId13"/>
    <p:sldId id="1842" r:id="rId14"/>
    <p:sldId id="4273" r:id="rId15"/>
    <p:sldId id="4274" r:id="rId16"/>
    <p:sldId id="4275" r:id="rId17"/>
    <p:sldId id="4276" r:id="rId18"/>
    <p:sldId id="4277" r:id="rId19"/>
    <p:sldId id="4278" r:id="rId20"/>
    <p:sldId id="4279" r:id="rId21"/>
    <p:sldId id="4280" r:id="rId22"/>
    <p:sldId id="4281" r:id="rId23"/>
    <p:sldId id="4283" r:id="rId24"/>
    <p:sldId id="4282" r:id="rId25"/>
    <p:sldId id="4284" r:id="rId26"/>
    <p:sldId id="32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2060"/>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94"/>
  </p:normalViewPr>
  <p:slideViewPr>
    <p:cSldViewPr snapToGrid="0">
      <p:cViewPr varScale="1">
        <p:scale>
          <a:sx n="94" d="100"/>
          <a:sy n="94" d="100"/>
        </p:scale>
        <p:origin x="4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1/26/2020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668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E27224-6F3E-4CDA-957A-214E829204E2}" type="slidenum">
              <a:rPr lang="en-US" smtClean="0"/>
              <a:t>4</a:t>
            </a:fld>
            <a:endParaRPr lang="en-US" dirty="0"/>
          </a:p>
        </p:txBody>
      </p:sp>
    </p:spTree>
    <p:extLst>
      <p:ext uri="{BB962C8B-B14F-4D97-AF65-F5344CB8AC3E}">
        <p14:creationId xmlns:p14="http://schemas.microsoft.com/office/powerpoint/2010/main" val="3568394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1/26/2020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4072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1/26/2020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2654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Benefits of a container architecture are plentiful, including:</a:t>
            </a:r>
          </a:p>
          <a:p>
            <a:pPr marL="752094" lvl="1" indent="-285750">
              <a:buFont typeface="Arial" panose="020B0604020202020204" pitchFamily="34" charset="0"/>
              <a:buChar char="•"/>
            </a:pPr>
            <a:r>
              <a:rPr lang="en-US" dirty="0"/>
              <a:t>Working with containers is repeatable and more productive.</a:t>
            </a:r>
          </a:p>
          <a:p>
            <a:pPr marL="752094" lvl="1" indent="-285750">
              <a:buFont typeface="Arial" panose="020B0604020202020204" pitchFamily="34" charset="0"/>
              <a:buChar char="•"/>
            </a:pPr>
            <a:r>
              <a:rPr lang="en-US" dirty="0"/>
              <a:t>Containers are reusable, portable (“Build, Ship, and Run”) and consistent across development, test and production.</a:t>
            </a:r>
          </a:p>
          <a:p>
            <a:pPr marL="752094" lvl="1" indent="-285750">
              <a:buFont typeface="Arial" panose="020B0604020202020204" pitchFamily="34" charset="0"/>
              <a:buChar char="•"/>
            </a:pPr>
            <a:r>
              <a:rPr lang="en-US" dirty="0"/>
              <a:t>Containers are fast and more efficient than VMs – they enable fast and agile app deployment and instant startup.</a:t>
            </a:r>
          </a:p>
          <a:p>
            <a:pPr marL="752094" lvl="1" indent="-285750">
              <a:buFont typeface="Arial" panose="020B0604020202020204" pitchFamily="34" charset="0"/>
              <a:buChar char="•"/>
            </a:pPr>
            <a:r>
              <a:rPr lang="en-US" dirty="0"/>
              <a:t>Since containers do not require a separate operating system, they use less resources and the tend to be more cost-effective.</a:t>
            </a:r>
          </a:p>
          <a:p>
            <a:pPr marL="752094" lvl="1" indent="-285750">
              <a:buFont typeface="Arial" panose="020B0604020202020204" pitchFamily="34" charset="0"/>
              <a:buChar char="•"/>
            </a:pPr>
            <a:r>
              <a:rPr lang="en-US" dirty="0"/>
              <a:t>Containers are platform independent - build it once and run it anywhere: containers run on any cloud, and even on premises, without changes.</a:t>
            </a:r>
          </a:p>
          <a:p>
            <a:pPr marL="752094" lvl="1" indent="-285750">
              <a:buFont typeface="Arial" panose="020B0604020202020204" pitchFamily="34" charset="0"/>
              <a:buChar char="•"/>
            </a:pPr>
            <a:r>
              <a:rPr lang="en-US" dirty="0"/>
              <a:t>Containers support all frameworks and technology stacks.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618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1/26/2020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7485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1/26/2020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18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090600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167830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3" name="Rectangle 2">
            <a:extLst>
              <a:ext uri="{FF2B5EF4-FFF2-40B4-BE49-F238E27FC236}">
                <a16:creationId xmlns:a16="http://schemas.microsoft.com/office/drawing/2014/main" id="{DA930B97-BABF-4D9B-B363-6E4452440F1F}"/>
              </a:ext>
            </a:extLst>
          </p:cNvPr>
          <p:cNvSpPr/>
          <p:nvPr userDrawn="1"/>
        </p:nvSpPr>
        <p:spPr bwMode="auto">
          <a:xfrm>
            <a:off x="0" y="6285203"/>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2785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1-Color w/Photo Block Title on Lef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74639" y="1354347"/>
            <a:ext cx="6367463" cy="1533753"/>
          </a:xfrm>
        </p:spPr>
        <p:txBody>
          <a:bodyPr/>
          <a:lstStyle>
            <a:lvl1pPr marL="0" indent="0">
              <a:lnSpc>
                <a:spcPct val="100000"/>
              </a:lnSpc>
              <a:spcBef>
                <a:spcPts val="600"/>
              </a:spcBef>
              <a:spcAft>
                <a:spcPts val="200"/>
              </a:spcAft>
              <a:buNone/>
              <a:defRPr sz="1600" b="1" cap="all" baseline="0">
                <a:solidFill>
                  <a:schemeClr val="bg1"/>
                </a:solidFill>
                <a:latin typeface="+mn-lt"/>
              </a:defRPr>
            </a:lvl1pPr>
            <a:lvl2pPr marL="283410" indent="-283410">
              <a:lnSpc>
                <a:spcPct val="100000"/>
              </a:lnSpc>
              <a:spcBef>
                <a:spcPts val="600"/>
              </a:spcBef>
              <a:spcAft>
                <a:spcPts val="600"/>
              </a:spcAft>
              <a:buSzPct val="100000"/>
              <a:buFont typeface="Segoe UI" panose="020B0502040204020203" pitchFamily="34" charset="0"/>
              <a:buChar char="&gt;"/>
              <a:defRPr sz="1800">
                <a:solidFill>
                  <a:schemeClr val="bg1"/>
                </a:solidFill>
                <a:latin typeface="+mj-lt"/>
              </a:defRPr>
            </a:lvl2pPr>
            <a:lvl3pPr marL="566819" indent="-283410">
              <a:lnSpc>
                <a:spcPct val="100000"/>
              </a:lnSpc>
              <a:spcBef>
                <a:spcPts val="0"/>
              </a:spcBef>
              <a:buFont typeface="Segoe UI Light" panose="020B0502040204020203" pitchFamily="34" charset="0"/>
              <a:buChar char="&gt;"/>
              <a:defRPr sz="1600">
                <a:solidFill>
                  <a:schemeClr val="bg1"/>
                </a:solidFill>
                <a:latin typeface="+mj-lt"/>
              </a:defRPr>
            </a:lvl3pPr>
            <a:lvl4pPr marL="850229" indent="-283410">
              <a:lnSpc>
                <a:spcPct val="100000"/>
              </a:lnSpc>
              <a:spcBef>
                <a:spcPts val="0"/>
              </a:spcBef>
              <a:defRPr sz="1400">
                <a:solidFill>
                  <a:schemeClr val="bg1"/>
                </a:solidFill>
                <a:latin typeface="+mj-lt"/>
              </a:defRPr>
            </a:lvl4pPr>
            <a:lvl5pPr marL="1133639" indent="-283410">
              <a:lnSpc>
                <a:spcPct val="100000"/>
              </a:lnSpc>
              <a:spcBef>
                <a:spcPts val="0"/>
              </a:spcBef>
              <a:defRPr sz="12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74638" y="296864"/>
            <a:ext cx="5909096" cy="927940"/>
          </a:xfrm>
          <a:prstGeom prst="rect">
            <a:avLst/>
          </a:prstGeom>
        </p:spPr>
        <p:txBody>
          <a:bodyPr/>
          <a:lstStyle>
            <a:lvl1pPr algn="l">
              <a:defRPr sz="3200" spc="0">
                <a:solidFill>
                  <a:schemeClr val="bg1"/>
                </a:solidFill>
              </a:defRPr>
            </a:lvl1pPr>
          </a:lstStyle>
          <a:p>
            <a:br>
              <a:rPr lang="en-US"/>
            </a:br>
            <a:r>
              <a:rPr lang="en-US"/>
              <a:t>Click to edit Master title style</a:t>
            </a:r>
          </a:p>
        </p:txBody>
      </p:sp>
      <p:pic>
        <p:nvPicPr>
          <p:cNvPr id="10" name="Picture 9">
            <a:extLst>
              <a:ext uri="{FF2B5EF4-FFF2-40B4-BE49-F238E27FC236}">
                <a16:creationId xmlns:a16="http://schemas.microsoft.com/office/drawing/2014/main" id="{3A063572-9998-4148-83EB-9E79999984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9812" y="0"/>
            <a:ext cx="7562850" cy="6858000"/>
          </a:xfrm>
          <a:prstGeom prst="rect">
            <a:avLst/>
          </a:prstGeom>
        </p:spPr>
      </p:pic>
      <p:sp>
        <p:nvSpPr>
          <p:cNvPr id="30" name="Freeform 29"/>
          <p:cNvSpPr/>
          <p:nvPr userDrawn="1"/>
        </p:nvSpPr>
        <p:spPr bwMode="auto">
          <a:xfrm rot="10800000">
            <a:off x="1" y="0"/>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 name="Freeform 29"/>
          <p:cNvSpPr/>
          <p:nvPr userDrawn="1"/>
        </p:nvSpPr>
        <p:spPr bwMode="auto">
          <a:xfrm rot="10800000">
            <a:off x="1" y="-1"/>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52711159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1-Color w/Photo Block Title on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16022-2EEC-4904-A4DF-8AE9FFE2E7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3081" y="0"/>
            <a:ext cx="11887200" cy="6858000"/>
          </a:xfrm>
          <a:prstGeom prst="rect">
            <a:avLst/>
          </a:prstGeom>
        </p:spPr>
      </p:pic>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74639" y="1354347"/>
            <a:ext cx="6367463" cy="1533753"/>
          </a:xfrm>
        </p:spPr>
        <p:txBody>
          <a:bodyPr/>
          <a:lstStyle>
            <a:lvl1pPr marL="0" indent="0">
              <a:lnSpc>
                <a:spcPct val="100000"/>
              </a:lnSpc>
              <a:spcBef>
                <a:spcPts val="600"/>
              </a:spcBef>
              <a:spcAft>
                <a:spcPts val="200"/>
              </a:spcAft>
              <a:buNone/>
              <a:defRPr sz="1600" b="1" cap="all" baseline="0">
                <a:solidFill>
                  <a:schemeClr val="bg1"/>
                </a:solidFill>
                <a:latin typeface="+mn-lt"/>
              </a:defRPr>
            </a:lvl1pPr>
            <a:lvl2pPr marL="283410" indent="-283410">
              <a:lnSpc>
                <a:spcPct val="100000"/>
              </a:lnSpc>
              <a:spcBef>
                <a:spcPts val="600"/>
              </a:spcBef>
              <a:spcAft>
                <a:spcPts val="600"/>
              </a:spcAft>
              <a:buSzPct val="100000"/>
              <a:buFont typeface="Segoe UI" panose="020B0502040204020203" pitchFamily="34" charset="0"/>
              <a:buChar char="&gt;"/>
              <a:defRPr sz="1800">
                <a:solidFill>
                  <a:schemeClr val="bg1"/>
                </a:solidFill>
                <a:latin typeface="+mj-lt"/>
              </a:defRPr>
            </a:lvl2pPr>
            <a:lvl3pPr marL="566819" indent="-283410">
              <a:lnSpc>
                <a:spcPct val="100000"/>
              </a:lnSpc>
              <a:spcBef>
                <a:spcPts val="0"/>
              </a:spcBef>
              <a:buFont typeface="Segoe UI Light" panose="020B0502040204020203" pitchFamily="34" charset="0"/>
              <a:buChar char="&gt;"/>
              <a:defRPr sz="1600">
                <a:solidFill>
                  <a:schemeClr val="bg1"/>
                </a:solidFill>
                <a:latin typeface="+mj-lt"/>
              </a:defRPr>
            </a:lvl3pPr>
            <a:lvl4pPr marL="850229" indent="-283410">
              <a:lnSpc>
                <a:spcPct val="100000"/>
              </a:lnSpc>
              <a:spcBef>
                <a:spcPts val="0"/>
              </a:spcBef>
              <a:defRPr sz="1400">
                <a:solidFill>
                  <a:schemeClr val="bg1"/>
                </a:solidFill>
                <a:latin typeface="+mj-lt"/>
              </a:defRPr>
            </a:lvl4pPr>
            <a:lvl5pPr marL="1133639" indent="-283410">
              <a:lnSpc>
                <a:spcPct val="100000"/>
              </a:lnSpc>
              <a:spcBef>
                <a:spcPts val="0"/>
              </a:spcBef>
              <a:defRPr sz="12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74638" y="296864"/>
            <a:ext cx="5909096" cy="927940"/>
          </a:xfrm>
          <a:prstGeom prst="rect">
            <a:avLst/>
          </a:prstGeom>
        </p:spPr>
        <p:txBody>
          <a:bodyPr/>
          <a:lstStyle>
            <a:lvl1pPr algn="l">
              <a:defRPr sz="3200" spc="0">
                <a:solidFill>
                  <a:schemeClr val="bg1"/>
                </a:solidFill>
              </a:defRPr>
            </a:lvl1pPr>
          </a:lstStyle>
          <a:p>
            <a:br>
              <a:rPr lang="en-US"/>
            </a:br>
            <a:r>
              <a:rPr lang="en-US"/>
              <a:t>Click to edit Master title style</a:t>
            </a:r>
          </a:p>
        </p:txBody>
      </p:sp>
      <p:sp>
        <p:nvSpPr>
          <p:cNvPr id="30" name="Freeform 29"/>
          <p:cNvSpPr/>
          <p:nvPr userDrawn="1"/>
        </p:nvSpPr>
        <p:spPr bwMode="auto">
          <a:xfrm rot="10800000">
            <a:off x="1" y="0"/>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 name="Freeform 29"/>
          <p:cNvSpPr/>
          <p:nvPr userDrawn="1"/>
        </p:nvSpPr>
        <p:spPr bwMode="auto">
          <a:xfrm rot="10800000">
            <a:off x="1" y="-1"/>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199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0144197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32054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9675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8296754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4" name="Text Placeholder 3"/>
          <p:cNvSpPr>
            <a:spLocks noGrp="1"/>
          </p:cNvSpPr>
          <p:nvPr>
            <p:ph type="body" sz="quarter" idx="10"/>
          </p:nvPr>
        </p:nvSpPr>
        <p:spPr>
          <a:xfrm>
            <a:off x="269241"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sz="2942" b="0">
                <a:latin typeface="+mn-lt"/>
              </a:defRPr>
            </a:lvl1pPr>
            <a:lvl2pPr marL="586724" indent="-336161">
              <a:buFont typeface="Arial" panose="020B0604020202020204" pitchFamily="34" charset="0"/>
              <a:buChar char="•"/>
              <a:defRPr sz="2353" b="0"/>
            </a:lvl2pPr>
            <a:lvl3pPr marL="778148" indent="-336161">
              <a:buFont typeface="Arial" panose="020B0604020202020204" pitchFamily="34" charset="0"/>
              <a:buChar char="•"/>
              <a:tabLst/>
              <a:defRPr sz="2157" b="0"/>
            </a:lvl3pPr>
            <a:lvl4pPr marL="975798" indent="-336161">
              <a:buFont typeface="Arial" panose="020B0604020202020204" pitchFamily="34" charset="0"/>
              <a:buChar char="•"/>
              <a:defRPr sz="2157" b="0"/>
            </a:lvl4pPr>
            <a:lvl5pPr marL="1173449" indent="-336161">
              <a:buFont typeface="Arial" panose="020B0604020202020204" pitchFamily="34" charset="0"/>
              <a:buChar char="•"/>
              <a:tabLst/>
              <a:defRPr sz="2157"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p:cNvSpPr>
            <a:spLocks noGrp="1"/>
          </p:cNvSpPr>
          <p:nvPr>
            <p:ph type="body" sz="quarter" idx="11"/>
          </p:nvPr>
        </p:nvSpPr>
        <p:spPr>
          <a:xfrm>
            <a:off x="6546535" y="1187644"/>
            <a:ext cx="5378547" cy="2493183"/>
          </a:xfrm>
        </p:spPr>
        <p:txBody>
          <a:bodyPr wrap="square">
            <a:spAutoFit/>
          </a:bodyPr>
          <a:lstStyle>
            <a:lvl1pPr marL="448213" indent="-448213">
              <a:spcBef>
                <a:spcPts val="1200"/>
              </a:spcBef>
              <a:buClr>
                <a:schemeClr val="tx1"/>
              </a:buClr>
              <a:buFont typeface="Arial" panose="020B0604020202020204"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24" indent="-336161">
              <a:buFont typeface="Arial" panose="020B0604020202020204" pitchFamily="34" charset="0"/>
              <a:buChar char="•"/>
              <a:defRPr lang="en-US" sz="2353" b="0" kern="1200" spc="0" baseline="0" dirty="0">
                <a:gradFill>
                  <a:gsLst>
                    <a:gs pos="1250">
                      <a:schemeClr val="tx1"/>
                    </a:gs>
                    <a:gs pos="100000">
                      <a:schemeClr val="tx1"/>
                    </a:gs>
                  </a:gsLst>
                  <a:lin ang="5400000" scaled="0"/>
                </a:gradFill>
                <a:latin typeface="+mn-lt"/>
                <a:ea typeface="+mn-ea"/>
                <a:cs typeface="+mn-cs"/>
              </a:defRPr>
            </a:lvl2pPr>
            <a:lvl3pPr marL="778148"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98" indent="-336161">
              <a:buFont typeface="Arial" panose="020B0604020202020204" pitchFamily="34" charset="0"/>
              <a:buChar char="•"/>
              <a:defRPr lang="en-US" sz="2157" b="0" kern="1200" spc="0" baseline="0" dirty="0">
                <a:gradFill>
                  <a:gsLst>
                    <a:gs pos="1250">
                      <a:schemeClr val="tx1"/>
                    </a:gs>
                    <a:gs pos="100000">
                      <a:schemeClr val="tx1"/>
                    </a:gs>
                  </a:gsLst>
                  <a:lin ang="5400000" scaled="0"/>
                </a:gradFill>
                <a:latin typeface="+mn-lt"/>
                <a:ea typeface="+mn-ea"/>
                <a:cs typeface="+mn-cs"/>
              </a:defRPr>
            </a:lvl4pPr>
            <a:lvl5pPr marL="1173449" indent="-336161">
              <a:buFont typeface="Arial" panose="020B0604020202020204" pitchFamily="34" charset="0"/>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2110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3122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534039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1310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442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213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324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11386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368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07568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4521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81472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45990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93023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680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84123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49375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611334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5014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045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2260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206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2749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6054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39917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9E74-16F5-4676-83FC-8CCBD63D0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50A0D5-C071-4F1A-979D-B6AA3041F98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4EF1C-CF37-44EE-8D82-6699FAB0734B}"/>
              </a:ext>
            </a:extLst>
          </p:cNvPr>
          <p:cNvSpPr>
            <a:spLocks noGrp="1"/>
          </p:cNvSpPr>
          <p:nvPr>
            <p:ph type="dt" sz="half" idx="10"/>
          </p:nvPr>
        </p:nvSpPr>
        <p:spPr/>
        <p:txBody>
          <a:bodyPr/>
          <a:lstStyle/>
          <a:p>
            <a:fld id="{94DAD4EF-CC38-40CA-8530-3F8A36D27854}" type="datetimeFigureOut">
              <a:rPr lang="en-US" smtClean="0"/>
              <a:t>1/26/2020</a:t>
            </a:fld>
            <a:endParaRPr lang="en-US"/>
          </a:p>
        </p:txBody>
      </p:sp>
      <p:sp>
        <p:nvSpPr>
          <p:cNvPr id="5" name="Footer Placeholder 4">
            <a:extLst>
              <a:ext uri="{FF2B5EF4-FFF2-40B4-BE49-F238E27FC236}">
                <a16:creationId xmlns:a16="http://schemas.microsoft.com/office/drawing/2014/main" id="{3AC9C80C-0FF5-4904-9457-C8035D4E7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A0065-4C7B-44F4-BD7E-0344CCA0B146}"/>
              </a:ext>
            </a:extLst>
          </p:cNvPr>
          <p:cNvSpPr>
            <a:spLocks noGrp="1"/>
          </p:cNvSpPr>
          <p:nvPr>
            <p:ph type="sldNum" sz="quarter" idx="12"/>
          </p:nvPr>
        </p:nvSpPr>
        <p:spPr/>
        <p:txBody>
          <a:bodyPr/>
          <a:lstStyle/>
          <a:p>
            <a:fld id="{A57A034F-3359-44F0-95E5-6AE3EE39738C}" type="slidenum">
              <a:rPr lang="en-US" smtClean="0"/>
              <a:t>‹#›</a:t>
            </a:fld>
            <a:endParaRPr lang="en-US"/>
          </a:p>
        </p:txBody>
      </p:sp>
    </p:spTree>
    <p:extLst>
      <p:ext uri="{BB962C8B-B14F-4D97-AF65-F5344CB8AC3E}">
        <p14:creationId xmlns:p14="http://schemas.microsoft.com/office/powerpoint/2010/main" val="26180241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4910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image" Target="../media/image9.emf"/><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24361456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7" r:id="rId4"/>
    <p:sldLayoutId id="2147483688" r:id="rId5"/>
    <p:sldLayoutId id="2147483692" r:id="rId6"/>
    <p:sldLayoutId id="2147483694" r:id="rId7"/>
    <p:sldLayoutId id="2147483727" r:id="rId8"/>
    <p:sldLayoutId id="2147483728" r:id="rId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27498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AFD741C-8AAB-4E39-93A4-7B743C79A0C5}"/>
              </a:ext>
            </a:extLst>
          </p:cNvPr>
          <p:cNvGrpSpPr/>
          <p:nvPr/>
        </p:nvGrpSpPr>
        <p:grpSpPr>
          <a:xfrm>
            <a:off x="-221782" y="4494887"/>
            <a:ext cx="12896211" cy="2694796"/>
            <a:chOff x="-359166" y="3595461"/>
            <a:chExt cx="13154807" cy="2748832"/>
          </a:xfrm>
        </p:grpSpPr>
        <p:grpSp>
          <p:nvGrpSpPr>
            <p:cNvPr id="6" name="Group 5">
              <a:extLst>
                <a:ext uri="{FF2B5EF4-FFF2-40B4-BE49-F238E27FC236}">
                  <a16:creationId xmlns:a16="http://schemas.microsoft.com/office/drawing/2014/main" id="{1161A16A-06AD-41C4-8B03-93064B361704}"/>
                </a:ext>
              </a:extLst>
            </p:cNvPr>
            <p:cNvGrpSpPr/>
            <p:nvPr/>
          </p:nvGrpSpPr>
          <p:grpSpPr>
            <a:xfrm>
              <a:off x="-359166" y="4877425"/>
              <a:ext cx="13154807" cy="1466868"/>
              <a:chOff x="-359166" y="1894404"/>
              <a:chExt cx="13154807" cy="1466868"/>
            </a:xfrm>
          </p:grpSpPr>
          <p:grpSp>
            <p:nvGrpSpPr>
              <p:cNvPr id="49" name="Group 48">
                <a:extLst>
                  <a:ext uri="{FF2B5EF4-FFF2-40B4-BE49-F238E27FC236}">
                    <a16:creationId xmlns:a16="http://schemas.microsoft.com/office/drawing/2014/main" id="{F98CF8BA-7F1C-4C4A-8528-47139D7A7F96}"/>
                  </a:ext>
                </a:extLst>
              </p:cNvPr>
              <p:cNvGrpSpPr/>
              <p:nvPr/>
            </p:nvGrpSpPr>
            <p:grpSpPr>
              <a:xfrm>
                <a:off x="166743" y="2868963"/>
                <a:ext cx="12106163" cy="492309"/>
                <a:chOff x="166743" y="3220231"/>
                <a:chExt cx="12106163" cy="492309"/>
              </a:xfrm>
              <a:noFill/>
            </p:grpSpPr>
            <p:sp>
              <p:nvSpPr>
                <p:cNvPr id="91" name="Hexagon 90">
                  <a:extLst>
                    <a:ext uri="{FF2B5EF4-FFF2-40B4-BE49-F238E27FC236}">
                      <a16:creationId xmlns:a16="http://schemas.microsoft.com/office/drawing/2014/main" id="{F413C2D7-2D65-47CC-820E-3E31953E7E35}"/>
                    </a:ext>
                  </a:extLst>
                </p:cNvPr>
                <p:cNvSpPr/>
                <p:nvPr/>
              </p:nvSpPr>
              <p:spPr bwMode="auto">
                <a:xfrm>
                  <a:off x="16674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Hexagon 91">
                  <a:extLst>
                    <a:ext uri="{FF2B5EF4-FFF2-40B4-BE49-F238E27FC236}">
                      <a16:creationId xmlns:a16="http://schemas.microsoft.com/office/drawing/2014/main" id="{DDF77C6D-9F1A-4A88-AF7F-9D9C27E4FEFF}"/>
                    </a:ext>
                  </a:extLst>
                </p:cNvPr>
                <p:cNvSpPr/>
                <p:nvPr/>
              </p:nvSpPr>
              <p:spPr bwMode="auto">
                <a:xfrm>
                  <a:off x="121538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Hexagon 92">
                  <a:extLst>
                    <a:ext uri="{FF2B5EF4-FFF2-40B4-BE49-F238E27FC236}">
                      <a16:creationId xmlns:a16="http://schemas.microsoft.com/office/drawing/2014/main" id="{84197395-58E0-4EE4-91E0-E687F02B28E2}"/>
                    </a:ext>
                  </a:extLst>
                </p:cNvPr>
                <p:cNvSpPr/>
                <p:nvPr/>
              </p:nvSpPr>
              <p:spPr bwMode="auto">
                <a:xfrm>
                  <a:off x="2264031"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Hexagon 93">
                  <a:extLst>
                    <a:ext uri="{FF2B5EF4-FFF2-40B4-BE49-F238E27FC236}">
                      <a16:creationId xmlns:a16="http://schemas.microsoft.com/office/drawing/2014/main" id="{1682D237-C2D1-4998-A49B-4924CE2B8288}"/>
                    </a:ext>
                  </a:extLst>
                </p:cNvPr>
                <p:cNvSpPr/>
                <p:nvPr/>
              </p:nvSpPr>
              <p:spPr bwMode="auto">
                <a:xfrm>
                  <a:off x="3312675"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Hexagon 94">
                  <a:extLst>
                    <a:ext uri="{FF2B5EF4-FFF2-40B4-BE49-F238E27FC236}">
                      <a16:creationId xmlns:a16="http://schemas.microsoft.com/office/drawing/2014/main" id="{FEBC14D2-87C0-4D8D-8A75-2E28B7C1BF9C}"/>
                    </a:ext>
                  </a:extLst>
                </p:cNvPr>
                <p:cNvSpPr/>
                <p:nvPr/>
              </p:nvSpPr>
              <p:spPr bwMode="auto">
                <a:xfrm>
                  <a:off x="4361319"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Hexagon 95">
                  <a:extLst>
                    <a:ext uri="{FF2B5EF4-FFF2-40B4-BE49-F238E27FC236}">
                      <a16:creationId xmlns:a16="http://schemas.microsoft.com/office/drawing/2014/main" id="{6D373192-482F-470F-B399-D67AEAB362ED}"/>
                    </a:ext>
                  </a:extLst>
                </p:cNvPr>
                <p:cNvSpPr/>
                <p:nvPr/>
              </p:nvSpPr>
              <p:spPr bwMode="auto">
                <a:xfrm>
                  <a:off x="540996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Hexagon 96">
                  <a:extLst>
                    <a:ext uri="{FF2B5EF4-FFF2-40B4-BE49-F238E27FC236}">
                      <a16:creationId xmlns:a16="http://schemas.microsoft.com/office/drawing/2014/main" id="{6F5E24F6-FAB4-4A0F-A7C0-A4666810BE37}"/>
                    </a:ext>
                  </a:extLst>
                </p:cNvPr>
                <p:cNvSpPr/>
                <p:nvPr/>
              </p:nvSpPr>
              <p:spPr bwMode="auto">
                <a:xfrm>
                  <a:off x="645860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Hexagon 97">
                  <a:extLst>
                    <a:ext uri="{FF2B5EF4-FFF2-40B4-BE49-F238E27FC236}">
                      <a16:creationId xmlns:a16="http://schemas.microsoft.com/office/drawing/2014/main" id="{E5B930DA-9B07-4ABC-8335-F22ACDE7727F}"/>
                    </a:ext>
                  </a:extLst>
                </p:cNvPr>
                <p:cNvSpPr/>
                <p:nvPr/>
              </p:nvSpPr>
              <p:spPr bwMode="auto">
                <a:xfrm>
                  <a:off x="7507251"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Hexagon 98">
                  <a:extLst>
                    <a:ext uri="{FF2B5EF4-FFF2-40B4-BE49-F238E27FC236}">
                      <a16:creationId xmlns:a16="http://schemas.microsoft.com/office/drawing/2014/main" id="{5598F83A-9992-4D40-88D6-429843195534}"/>
                    </a:ext>
                  </a:extLst>
                </p:cNvPr>
                <p:cNvSpPr/>
                <p:nvPr/>
              </p:nvSpPr>
              <p:spPr bwMode="auto">
                <a:xfrm>
                  <a:off x="8555895"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a:extLst>
                    <a:ext uri="{FF2B5EF4-FFF2-40B4-BE49-F238E27FC236}">
                      <a16:creationId xmlns:a16="http://schemas.microsoft.com/office/drawing/2014/main" id="{E5800068-B84C-45C4-A9C4-6726E64E00C7}"/>
                    </a:ext>
                  </a:extLst>
                </p:cNvPr>
                <p:cNvSpPr/>
                <p:nvPr/>
              </p:nvSpPr>
              <p:spPr bwMode="auto">
                <a:xfrm>
                  <a:off x="9604539"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a:extLst>
                    <a:ext uri="{FF2B5EF4-FFF2-40B4-BE49-F238E27FC236}">
                      <a16:creationId xmlns:a16="http://schemas.microsoft.com/office/drawing/2014/main" id="{EC1CD54F-E583-4826-B5DE-C89FA70D8280}"/>
                    </a:ext>
                  </a:extLst>
                </p:cNvPr>
                <p:cNvSpPr/>
                <p:nvPr/>
              </p:nvSpPr>
              <p:spPr bwMode="auto">
                <a:xfrm>
                  <a:off x="1065318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a:extLst>
                    <a:ext uri="{FF2B5EF4-FFF2-40B4-BE49-F238E27FC236}">
                      <a16:creationId xmlns:a16="http://schemas.microsoft.com/office/drawing/2014/main" id="{171C8E92-7746-4A41-9023-1E40CA69D8DB}"/>
                    </a:ext>
                  </a:extLst>
                </p:cNvPr>
                <p:cNvSpPr/>
                <p:nvPr/>
              </p:nvSpPr>
              <p:spPr bwMode="auto">
                <a:xfrm>
                  <a:off x="1170182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76BB0715-E151-45C3-AAC9-4986EFC6D468}"/>
                  </a:ext>
                </a:extLst>
              </p:cNvPr>
              <p:cNvGrpSpPr/>
              <p:nvPr/>
            </p:nvGrpSpPr>
            <p:grpSpPr>
              <a:xfrm>
                <a:off x="-359166" y="1894404"/>
                <a:ext cx="12106163" cy="492309"/>
                <a:chOff x="-359166" y="1894404"/>
                <a:chExt cx="12106163" cy="492309"/>
              </a:xfrm>
            </p:grpSpPr>
            <p:sp>
              <p:nvSpPr>
                <p:cNvPr id="79" name="Hexagon 78">
                  <a:extLst>
                    <a:ext uri="{FF2B5EF4-FFF2-40B4-BE49-F238E27FC236}">
                      <a16:creationId xmlns:a16="http://schemas.microsoft.com/office/drawing/2014/main" id="{831DB030-A264-4525-8A31-56485A0EB31E}"/>
                    </a:ext>
                  </a:extLst>
                </p:cNvPr>
                <p:cNvSpPr/>
                <p:nvPr/>
              </p:nvSpPr>
              <p:spPr bwMode="auto">
                <a:xfrm>
                  <a:off x="-359166"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Hexagon 79">
                  <a:extLst>
                    <a:ext uri="{FF2B5EF4-FFF2-40B4-BE49-F238E27FC236}">
                      <a16:creationId xmlns:a16="http://schemas.microsoft.com/office/drawing/2014/main" id="{66B320B8-681A-4FEA-90B4-1DE0BDED9E00}"/>
                    </a:ext>
                  </a:extLst>
                </p:cNvPr>
                <p:cNvSpPr/>
                <p:nvPr/>
              </p:nvSpPr>
              <p:spPr bwMode="auto">
                <a:xfrm>
                  <a:off x="689478"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Hexagon 80">
                  <a:extLst>
                    <a:ext uri="{FF2B5EF4-FFF2-40B4-BE49-F238E27FC236}">
                      <a16:creationId xmlns:a16="http://schemas.microsoft.com/office/drawing/2014/main" id="{0D8F9B81-4D01-40C6-B070-9CEA5ED4E940}"/>
                    </a:ext>
                  </a:extLst>
                </p:cNvPr>
                <p:cNvSpPr/>
                <p:nvPr/>
              </p:nvSpPr>
              <p:spPr bwMode="auto">
                <a:xfrm>
                  <a:off x="1738122"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Hexagon 81">
                  <a:extLst>
                    <a:ext uri="{FF2B5EF4-FFF2-40B4-BE49-F238E27FC236}">
                      <a16:creationId xmlns:a16="http://schemas.microsoft.com/office/drawing/2014/main" id="{5EBDC6AA-8241-4FD7-BB3C-1814A61CD1C4}"/>
                    </a:ext>
                  </a:extLst>
                </p:cNvPr>
                <p:cNvSpPr/>
                <p:nvPr/>
              </p:nvSpPr>
              <p:spPr bwMode="auto">
                <a:xfrm>
                  <a:off x="2786766"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Hexagon 82">
                  <a:extLst>
                    <a:ext uri="{FF2B5EF4-FFF2-40B4-BE49-F238E27FC236}">
                      <a16:creationId xmlns:a16="http://schemas.microsoft.com/office/drawing/2014/main" id="{6D0C5FA1-F8FC-4BEE-9A3E-5419782B6FB4}"/>
                    </a:ext>
                  </a:extLst>
                </p:cNvPr>
                <p:cNvSpPr/>
                <p:nvPr/>
              </p:nvSpPr>
              <p:spPr bwMode="auto">
                <a:xfrm>
                  <a:off x="3835410"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Hexagon 83">
                  <a:extLst>
                    <a:ext uri="{FF2B5EF4-FFF2-40B4-BE49-F238E27FC236}">
                      <a16:creationId xmlns:a16="http://schemas.microsoft.com/office/drawing/2014/main" id="{6B346517-D452-44D2-AF01-C790F6DE35FE}"/>
                    </a:ext>
                  </a:extLst>
                </p:cNvPr>
                <p:cNvSpPr/>
                <p:nvPr/>
              </p:nvSpPr>
              <p:spPr bwMode="auto">
                <a:xfrm>
                  <a:off x="4884054"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a:extLst>
                    <a:ext uri="{FF2B5EF4-FFF2-40B4-BE49-F238E27FC236}">
                      <a16:creationId xmlns:a16="http://schemas.microsoft.com/office/drawing/2014/main" id="{5C5CD01B-D3CD-44C0-990A-0B223AF2249D}"/>
                    </a:ext>
                  </a:extLst>
                </p:cNvPr>
                <p:cNvSpPr/>
                <p:nvPr/>
              </p:nvSpPr>
              <p:spPr bwMode="auto">
                <a:xfrm>
                  <a:off x="5932698"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a:extLst>
                    <a:ext uri="{FF2B5EF4-FFF2-40B4-BE49-F238E27FC236}">
                      <a16:creationId xmlns:a16="http://schemas.microsoft.com/office/drawing/2014/main" id="{02854687-F544-4766-8D20-678AF03FBCEE}"/>
                    </a:ext>
                  </a:extLst>
                </p:cNvPr>
                <p:cNvSpPr/>
                <p:nvPr/>
              </p:nvSpPr>
              <p:spPr bwMode="auto">
                <a:xfrm>
                  <a:off x="6981342"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a:extLst>
                    <a:ext uri="{FF2B5EF4-FFF2-40B4-BE49-F238E27FC236}">
                      <a16:creationId xmlns:a16="http://schemas.microsoft.com/office/drawing/2014/main" id="{ACD6D82D-BFBA-4709-BCCC-237B1682B1FC}"/>
                    </a:ext>
                  </a:extLst>
                </p:cNvPr>
                <p:cNvSpPr/>
                <p:nvPr/>
              </p:nvSpPr>
              <p:spPr bwMode="auto">
                <a:xfrm>
                  <a:off x="8029986"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a:extLst>
                    <a:ext uri="{FF2B5EF4-FFF2-40B4-BE49-F238E27FC236}">
                      <a16:creationId xmlns:a16="http://schemas.microsoft.com/office/drawing/2014/main" id="{1B1DE4C3-0BDE-4ABE-A8AF-C7AF0951321B}"/>
                    </a:ext>
                  </a:extLst>
                </p:cNvPr>
                <p:cNvSpPr/>
                <p:nvPr/>
              </p:nvSpPr>
              <p:spPr bwMode="auto">
                <a:xfrm>
                  <a:off x="9078630"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5AB91534-97D3-43CA-9556-BA70B1CF1BB3}"/>
                    </a:ext>
                  </a:extLst>
                </p:cNvPr>
                <p:cNvSpPr/>
                <p:nvPr/>
              </p:nvSpPr>
              <p:spPr bwMode="auto">
                <a:xfrm>
                  <a:off x="10127274"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02AB9347-9C41-44E6-BD1C-DE1FB1E4C1BC}"/>
                    </a:ext>
                  </a:extLst>
                </p:cNvPr>
                <p:cNvSpPr/>
                <p:nvPr/>
              </p:nvSpPr>
              <p:spPr bwMode="auto">
                <a:xfrm>
                  <a:off x="11175918"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CB915C25-2C11-4FD7-8A56-57B4D68CB3F4}"/>
                  </a:ext>
                </a:extLst>
              </p:cNvPr>
              <p:cNvGrpSpPr/>
              <p:nvPr/>
            </p:nvGrpSpPr>
            <p:grpSpPr>
              <a:xfrm>
                <a:off x="166743" y="2231934"/>
                <a:ext cx="12106163" cy="492309"/>
                <a:chOff x="166743" y="2231934"/>
                <a:chExt cx="12106163" cy="492309"/>
              </a:xfrm>
            </p:grpSpPr>
            <p:sp>
              <p:nvSpPr>
                <p:cNvPr id="67" name="Hexagon 66">
                  <a:extLst>
                    <a:ext uri="{FF2B5EF4-FFF2-40B4-BE49-F238E27FC236}">
                      <a16:creationId xmlns:a16="http://schemas.microsoft.com/office/drawing/2014/main" id="{552A37F9-395A-44D9-A1AD-167DFCC26EBD}"/>
                    </a:ext>
                  </a:extLst>
                </p:cNvPr>
                <p:cNvSpPr/>
                <p:nvPr/>
              </p:nvSpPr>
              <p:spPr bwMode="auto">
                <a:xfrm>
                  <a:off x="16674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B9DF76FE-175E-44EF-9E35-34955BE3E4EE}"/>
                    </a:ext>
                  </a:extLst>
                </p:cNvPr>
                <p:cNvSpPr/>
                <p:nvPr/>
              </p:nvSpPr>
              <p:spPr bwMode="auto">
                <a:xfrm>
                  <a:off x="1215387"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7355AF32-DD8B-4348-B441-C0F952AD50DB}"/>
                    </a:ext>
                  </a:extLst>
                </p:cNvPr>
                <p:cNvSpPr/>
                <p:nvPr/>
              </p:nvSpPr>
              <p:spPr bwMode="auto">
                <a:xfrm>
                  <a:off x="2264031"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593C1CA5-0E0F-433D-B32D-FFF72E255575}"/>
                    </a:ext>
                  </a:extLst>
                </p:cNvPr>
                <p:cNvSpPr/>
                <p:nvPr/>
              </p:nvSpPr>
              <p:spPr bwMode="auto">
                <a:xfrm>
                  <a:off x="3312675"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D9379BC3-2F50-4342-A7A6-27E41DB20CD3}"/>
                    </a:ext>
                  </a:extLst>
                </p:cNvPr>
                <p:cNvSpPr/>
                <p:nvPr/>
              </p:nvSpPr>
              <p:spPr bwMode="auto">
                <a:xfrm>
                  <a:off x="4361319"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Hexagon 71">
                  <a:extLst>
                    <a:ext uri="{FF2B5EF4-FFF2-40B4-BE49-F238E27FC236}">
                      <a16:creationId xmlns:a16="http://schemas.microsoft.com/office/drawing/2014/main" id="{B5821272-A478-45B8-8EE2-EBF11F4F2CED}"/>
                    </a:ext>
                  </a:extLst>
                </p:cNvPr>
                <p:cNvSpPr/>
                <p:nvPr/>
              </p:nvSpPr>
              <p:spPr bwMode="auto">
                <a:xfrm>
                  <a:off x="540996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20A1E663-61E2-4058-83AF-3A95D215195D}"/>
                    </a:ext>
                  </a:extLst>
                </p:cNvPr>
                <p:cNvSpPr/>
                <p:nvPr/>
              </p:nvSpPr>
              <p:spPr bwMode="auto">
                <a:xfrm>
                  <a:off x="6458607"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EAD745D4-F7CC-4404-A393-AE003FDA80A5}"/>
                    </a:ext>
                  </a:extLst>
                </p:cNvPr>
                <p:cNvSpPr/>
                <p:nvPr/>
              </p:nvSpPr>
              <p:spPr bwMode="auto">
                <a:xfrm>
                  <a:off x="7507251"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Hexagon 74">
                  <a:extLst>
                    <a:ext uri="{FF2B5EF4-FFF2-40B4-BE49-F238E27FC236}">
                      <a16:creationId xmlns:a16="http://schemas.microsoft.com/office/drawing/2014/main" id="{D79F5A8C-C96E-47BF-8E14-4C73F2258FC6}"/>
                    </a:ext>
                  </a:extLst>
                </p:cNvPr>
                <p:cNvSpPr/>
                <p:nvPr/>
              </p:nvSpPr>
              <p:spPr bwMode="auto">
                <a:xfrm>
                  <a:off x="8555895"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Hexagon 75">
                  <a:extLst>
                    <a:ext uri="{FF2B5EF4-FFF2-40B4-BE49-F238E27FC236}">
                      <a16:creationId xmlns:a16="http://schemas.microsoft.com/office/drawing/2014/main" id="{3EEA8BF2-199E-44B8-917B-064ADFD17497}"/>
                    </a:ext>
                  </a:extLst>
                </p:cNvPr>
                <p:cNvSpPr/>
                <p:nvPr/>
              </p:nvSpPr>
              <p:spPr bwMode="auto">
                <a:xfrm>
                  <a:off x="9604539"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Hexagon 76">
                  <a:extLst>
                    <a:ext uri="{FF2B5EF4-FFF2-40B4-BE49-F238E27FC236}">
                      <a16:creationId xmlns:a16="http://schemas.microsoft.com/office/drawing/2014/main" id="{CA3C71A9-8C8B-49C9-95B1-1D22E28B4286}"/>
                    </a:ext>
                  </a:extLst>
                </p:cNvPr>
                <p:cNvSpPr/>
                <p:nvPr/>
              </p:nvSpPr>
              <p:spPr bwMode="auto">
                <a:xfrm>
                  <a:off x="1065318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Hexagon 77">
                  <a:extLst>
                    <a:ext uri="{FF2B5EF4-FFF2-40B4-BE49-F238E27FC236}">
                      <a16:creationId xmlns:a16="http://schemas.microsoft.com/office/drawing/2014/main" id="{5E7CF5F3-590D-41C8-9622-CBF2857383A7}"/>
                    </a:ext>
                  </a:extLst>
                </p:cNvPr>
                <p:cNvSpPr/>
                <p:nvPr/>
              </p:nvSpPr>
              <p:spPr bwMode="auto">
                <a:xfrm>
                  <a:off x="11701827"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 name="Hexagon 51">
                <a:extLst>
                  <a:ext uri="{FF2B5EF4-FFF2-40B4-BE49-F238E27FC236}">
                    <a16:creationId xmlns:a16="http://schemas.microsoft.com/office/drawing/2014/main" id="{FA450521-228F-4D62-BC4C-5B461ACD5C6F}"/>
                  </a:ext>
                </a:extLst>
              </p:cNvPr>
              <p:cNvSpPr/>
              <p:nvPr/>
            </p:nvSpPr>
            <p:spPr bwMode="auto">
              <a:xfrm>
                <a:off x="12224562"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E68E2D51-BFEC-4197-BB8E-EFC36E0E8478}"/>
                  </a:ext>
                </a:extLst>
              </p:cNvPr>
              <p:cNvGrpSpPr/>
              <p:nvPr/>
            </p:nvGrpSpPr>
            <p:grpSpPr>
              <a:xfrm>
                <a:off x="-359166" y="2546046"/>
                <a:ext cx="12106163" cy="492309"/>
                <a:chOff x="-359166" y="2546046"/>
                <a:chExt cx="12106163" cy="492309"/>
              </a:xfrm>
            </p:grpSpPr>
            <p:sp>
              <p:nvSpPr>
                <p:cNvPr id="55" name="Hexagon 54">
                  <a:extLst>
                    <a:ext uri="{FF2B5EF4-FFF2-40B4-BE49-F238E27FC236}">
                      <a16:creationId xmlns:a16="http://schemas.microsoft.com/office/drawing/2014/main" id="{6AF6B555-42BA-4A52-A3FB-E6F1EF7C5B18}"/>
                    </a:ext>
                  </a:extLst>
                </p:cNvPr>
                <p:cNvSpPr/>
                <p:nvPr/>
              </p:nvSpPr>
              <p:spPr bwMode="auto">
                <a:xfrm>
                  <a:off x="-35916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4D46997A-1043-4191-8CAD-CF5CFEDEDC00}"/>
                    </a:ext>
                  </a:extLst>
                </p:cNvPr>
                <p:cNvSpPr/>
                <p:nvPr/>
              </p:nvSpPr>
              <p:spPr bwMode="auto">
                <a:xfrm>
                  <a:off x="68947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AFD3B991-A6C4-4976-9128-7CD96C70EDF4}"/>
                    </a:ext>
                  </a:extLst>
                </p:cNvPr>
                <p:cNvSpPr/>
                <p:nvPr/>
              </p:nvSpPr>
              <p:spPr bwMode="auto">
                <a:xfrm>
                  <a:off x="1738122"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421FBE14-93EC-4B3D-A9FD-6EE34CBFC8E1}"/>
                    </a:ext>
                  </a:extLst>
                </p:cNvPr>
                <p:cNvSpPr/>
                <p:nvPr/>
              </p:nvSpPr>
              <p:spPr bwMode="auto">
                <a:xfrm>
                  <a:off x="278676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Hexagon 58">
                  <a:extLst>
                    <a:ext uri="{FF2B5EF4-FFF2-40B4-BE49-F238E27FC236}">
                      <a16:creationId xmlns:a16="http://schemas.microsoft.com/office/drawing/2014/main" id="{2CB2D943-DC4B-49FE-82C9-CF9363303C6F}"/>
                    </a:ext>
                  </a:extLst>
                </p:cNvPr>
                <p:cNvSpPr/>
                <p:nvPr/>
              </p:nvSpPr>
              <p:spPr bwMode="auto">
                <a:xfrm>
                  <a:off x="3835410"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720D651A-718B-40D2-8510-166F358AB5A5}"/>
                    </a:ext>
                  </a:extLst>
                </p:cNvPr>
                <p:cNvSpPr/>
                <p:nvPr/>
              </p:nvSpPr>
              <p:spPr bwMode="auto">
                <a:xfrm>
                  <a:off x="4884054"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Hexagon 60">
                  <a:extLst>
                    <a:ext uri="{FF2B5EF4-FFF2-40B4-BE49-F238E27FC236}">
                      <a16:creationId xmlns:a16="http://schemas.microsoft.com/office/drawing/2014/main" id="{136193E7-18B0-4243-B37B-60409CF543DE}"/>
                    </a:ext>
                  </a:extLst>
                </p:cNvPr>
                <p:cNvSpPr/>
                <p:nvPr/>
              </p:nvSpPr>
              <p:spPr bwMode="auto">
                <a:xfrm>
                  <a:off x="593269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303D048D-FD5A-42DF-89F5-B0BFC138B6D7}"/>
                    </a:ext>
                  </a:extLst>
                </p:cNvPr>
                <p:cNvSpPr/>
                <p:nvPr/>
              </p:nvSpPr>
              <p:spPr bwMode="auto">
                <a:xfrm>
                  <a:off x="6981342"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C5BBF0E8-98F0-43F2-825B-48E2E05EEA7B}"/>
                    </a:ext>
                  </a:extLst>
                </p:cNvPr>
                <p:cNvSpPr/>
                <p:nvPr/>
              </p:nvSpPr>
              <p:spPr bwMode="auto">
                <a:xfrm>
                  <a:off x="802998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Hexagon 63">
                  <a:extLst>
                    <a:ext uri="{FF2B5EF4-FFF2-40B4-BE49-F238E27FC236}">
                      <a16:creationId xmlns:a16="http://schemas.microsoft.com/office/drawing/2014/main" id="{99EFA804-B320-406E-8879-6973327E0459}"/>
                    </a:ext>
                  </a:extLst>
                </p:cNvPr>
                <p:cNvSpPr/>
                <p:nvPr/>
              </p:nvSpPr>
              <p:spPr bwMode="auto">
                <a:xfrm>
                  <a:off x="9078630"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3F78D95C-BE4F-45EC-82AB-F316E58B366D}"/>
                    </a:ext>
                  </a:extLst>
                </p:cNvPr>
                <p:cNvSpPr/>
                <p:nvPr/>
              </p:nvSpPr>
              <p:spPr bwMode="auto">
                <a:xfrm>
                  <a:off x="10127274"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B2A76451-70FC-475E-842F-E9B3066183F7}"/>
                    </a:ext>
                  </a:extLst>
                </p:cNvPr>
                <p:cNvSpPr/>
                <p:nvPr/>
              </p:nvSpPr>
              <p:spPr bwMode="auto">
                <a:xfrm>
                  <a:off x="1117591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4" name="Hexagon 53">
                <a:extLst>
                  <a:ext uri="{FF2B5EF4-FFF2-40B4-BE49-F238E27FC236}">
                    <a16:creationId xmlns:a16="http://schemas.microsoft.com/office/drawing/2014/main" id="{3A92E1FE-056E-4220-B85B-EDD06CE71F5D}"/>
                  </a:ext>
                </a:extLst>
              </p:cNvPr>
              <p:cNvSpPr/>
              <p:nvPr/>
            </p:nvSpPr>
            <p:spPr bwMode="auto">
              <a:xfrm>
                <a:off x="12224562"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39CC82D5-9F59-4E9C-A3BD-788B17E68A08}"/>
                </a:ext>
              </a:extLst>
            </p:cNvPr>
            <p:cNvGrpSpPr/>
            <p:nvPr/>
          </p:nvGrpSpPr>
          <p:grpSpPr>
            <a:xfrm>
              <a:off x="-359166" y="3595461"/>
              <a:ext cx="13154807" cy="1466868"/>
              <a:chOff x="-359166" y="1894404"/>
              <a:chExt cx="13154807" cy="1466868"/>
            </a:xfrm>
          </p:grpSpPr>
          <p:grpSp>
            <p:nvGrpSpPr>
              <p:cNvPr id="8" name="Group 7">
                <a:extLst>
                  <a:ext uri="{FF2B5EF4-FFF2-40B4-BE49-F238E27FC236}">
                    <a16:creationId xmlns:a16="http://schemas.microsoft.com/office/drawing/2014/main" id="{2544432D-498B-4190-8163-42A3F2EF1048}"/>
                  </a:ext>
                </a:extLst>
              </p:cNvPr>
              <p:cNvGrpSpPr/>
              <p:nvPr/>
            </p:nvGrpSpPr>
            <p:grpSpPr>
              <a:xfrm>
                <a:off x="166743" y="2868963"/>
                <a:ext cx="12106163" cy="492309"/>
                <a:chOff x="166743" y="3220231"/>
                <a:chExt cx="12106163" cy="492309"/>
              </a:xfrm>
              <a:noFill/>
            </p:grpSpPr>
            <p:sp>
              <p:nvSpPr>
                <p:cNvPr id="37" name="Hexagon 36">
                  <a:extLst>
                    <a:ext uri="{FF2B5EF4-FFF2-40B4-BE49-F238E27FC236}">
                      <a16:creationId xmlns:a16="http://schemas.microsoft.com/office/drawing/2014/main" id="{44A2BAE7-09AD-4962-9A6C-4CF52E2523A9}"/>
                    </a:ext>
                  </a:extLst>
                </p:cNvPr>
                <p:cNvSpPr/>
                <p:nvPr/>
              </p:nvSpPr>
              <p:spPr bwMode="auto">
                <a:xfrm>
                  <a:off x="16674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a:extLst>
                    <a:ext uri="{FF2B5EF4-FFF2-40B4-BE49-F238E27FC236}">
                      <a16:creationId xmlns:a16="http://schemas.microsoft.com/office/drawing/2014/main" id="{6F6CD455-FF54-4F39-9597-A08E4E77FFF6}"/>
                    </a:ext>
                  </a:extLst>
                </p:cNvPr>
                <p:cNvSpPr/>
                <p:nvPr/>
              </p:nvSpPr>
              <p:spPr bwMode="auto">
                <a:xfrm>
                  <a:off x="121538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Hexagon 38">
                  <a:extLst>
                    <a:ext uri="{FF2B5EF4-FFF2-40B4-BE49-F238E27FC236}">
                      <a16:creationId xmlns:a16="http://schemas.microsoft.com/office/drawing/2014/main" id="{2F553AC7-800B-4DFD-A274-77653E87B9EF}"/>
                    </a:ext>
                  </a:extLst>
                </p:cNvPr>
                <p:cNvSpPr/>
                <p:nvPr/>
              </p:nvSpPr>
              <p:spPr bwMode="auto">
                <a:xfrm>
                  <a:off x="2264031"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a:extLst>
                    <a:ext uri="{FF2B5EF4-FFF2-40B4-BE49-F238E27FC236}">
                      <a16:creationId xmlns:a16="http://schemas.microsoft.com/office/drawing/2014/main" id="{7C82D6AB-E026-42F2-92F7-58307C5EB043}"/>
                    </a:ext>
                  </a:extLst>
                </p:cNvPr>
                <p:cNvSpPr/>
                <p:nvPr/>
              </p:nvSpPr>
              <p:spPr bwMode="auto">
                <a:xfrm>
                  <a:off x="3312675"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a:extLst>
                    <a:ext uri="{FF2B5EF4-FFF2-40B4-BE49-F238E27FC236}">
                      <a16:creationId xmlns:a16="http://schemas.microsoft.com/office/drawing/2014/main" id="{A520F912-B280-4EF9-BFB1-F5D43E276F87}"/>
                    </a:ext>
                  </a:extLst>
                </p:cNvPr>
                <p:cNvSpPr/>
                <p:nvPr/>
              </p:nvSpPr>
              <p:spPr bwMode="auto">
                <a:xfrm>
                  <a:off x="4361319"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Hexagon 41">
                  <a:extLst>
                    <a:ext uri="{FF2B5EF4-FFF2-40B4-BE49-F238E27FC236}">
                      <a16:creationId xmlns:a16="http://schemas.microsoft.com/office/drawing/2014/main" id="{D2DFCEC8-420A-4ED5-A402-308DB39673BA}"/>
                    </a:ext>
                  </a:extLst>
                </p:cNvPr>
                <p:cNvSpPr/>
                <p:nvPr/>
              </p:nvSpPr>
              <p:spPr bwMode="auto">
                <a:xfrm>
                  <a:off x="540996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Hexagon 42">
                  <a:extLst>
                    <a:ext uri="{FF2B5EF4-FFF2-40B4-BE49-F238E27FC236}">
                      <a16:creationId xmlns:a16="http://schemas.microsoft.com/office/drawing/2014/main" id="{EE896ACE-535C-4C9F-9F7C-17DFA5595CDC}"/>
                    </a:ext>
                  </a:extLst>
                </p:cNvPr>
                <p:cNvSpPr/>
                <p:nvPr/>
              </p:nvSpPr>
              <p:spPr bwMode="auto">
                <a:xfrm>
                  <a:off x="645860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Hexagon 43">
                  <a:extLst>
                    <a:ext uri="{FF2B5EF4-FFF2-40B4-BE49-F238E27FC236}">
                      <a16:creationId xmlns:a16="http://schemas.microsoft.com/office/drawing/2014/main" id="{704079BE-6792-4225-9153-B13D85C561A0}"/>
                    </a:ext>
                  </a:extLst>
                </p:cNvPr>
                <p:cNvSpPr/>
                <p:nvPr/>
              </p:nvSpPr>
              <p:spPr bwMode="auto">
                <a:xfrm>
                  <a:off x="7507251"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a:extLst>
                    <a:ext uri="{FF2B5EF4-FFF2-40B4-BE49-F238E27FC236}">
                      <a16:creationId xmlns:a16="http://schemas.microsoft.com/office/drawing/2014/main" id="{2E64CD62-EAD5-4CDB-BC64-609888694D77}"/>
                    </a:ext>
                  </a:extLst>
                </p:cNvPr>
                <p:cNvSpPr/>
                <p:nvPr/>
              </p:nvSpPr>
              <p:spPr bwMode="auto">
                <a:xfrm>
                  <a:off x="8555895"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E77D3647-CAAC-4E5F-98E8-949CC25151AE}"/>
                    </a:ext>
                  </a:extLst>
                </p:cNvPr>
                <p:cNvSpPr/>
                <p:nvPr/>
              </p:nvSpPr>
              <p:spPr bwMode="auto">
                <a:xfrm>
                  <a:off x="9604539"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8D165941-5BA2-4B15-9E12-EAE2F798FA9A}"/>
                    </a:ext>
                  </a:extLst>
                </p:cNvPr>
                <p:cNvSpPr/>
                <p:nvPr/>
              </p:nvSpPr>
              <p:spPr bwMode="auto">
                <a:xfrm>
                  <a:off x="10653183"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80D106F5-7F7A-419E-A275-2EB545FEB9C0}"/>
                    </a:ext>
                  </a:extLst>
                </p:cNvPr>
                <p:cNvSpPr/>
                <p:nvPr/>
              </p:nvSpPr>
              <p:spPr bwMode="auto">
                <a:xfrm>
                  <a:off x="11701827" y="3220231"/>
                  <a:ext cx="571079" cy="492309"/>
                </a:xfrm>
                <a:prstGeom prst="hexagon">
                  <a:avLst/>
                </a:prstGeom>
                <a:grp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DDABF5F2-7031-4DFB-8050-B7A14E264DDD}"/>
                  </a:ext>
                </a:extLst>
              </p:cNvPr>
              <p:cNvGrpSpPr/>
              <p:nvPr/>
            </p:nvGrpSpPr>
            <p:grpSpPr>
              <a:xfrm>
                <a:off x="689478" y="1894404"/>
                <a:ext cx="11057519" cy="492309"/>
                <a:chOff x="689478" y="1894404"/>
                <a:chExt cx="11057519" cy="492309"/>
              </a:xfrm>
            </p:grpSpPr>
            <p:sp>
              <p:nvSpPr>
                <p:cNvPr id="33" name="Hexagon 32">
                  <a:extLst>
                    <a:ext uri="{FF2B5EF4-FFF2-40B4-BE49-F238E27FC236}">
                      <a16:creationId xmlns:a16="http://schemas.microsoft.com/office/drawing/2014/main" id="{99AF21CF-DC0F-4115-921D-26563CCD6584}"/>
                    </a:ext>
                  </a:extLst>
                </p:cNvPr>
                <p:cNvSpPr/>
                <p:nvPr/>
              </p:nvSpPr>
              <p:spPr bwMode="auto">
                <a:xfrm>
                  <a:off x="689478"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a:extLst>
                    <a:ext uri="{FF2B5EF4-FFF2-40B4-BE49-F238E27FC236}">
                      <a16:creationId xmlns:a16="http://schemas.microsoft.com/office/drawing/2014/main" id="{D0BDECE9-72E1-4BE4-AEE6-F9F4710E1345}"/>
                    </a:ext>
                  </a:extLst>
                </p:cNvPr>
                <p:cNvSpPr/>
                <p:nvPr/>
              </p:nvSpPr>
              <p:spPr bwMode="auto">
                <a:xfrm>
                  <a:off x="4884054"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a:extLst>
                    <a:ext uri="{FF2B5EF4-FFF2-40B4-BE49-F238E27FC236}">
                      <a16:creationId xmlns:a16="http://schemas.microsoft.com/office/drawing/2014/main" id="{F8ED4128-75F5-418F-AF22-B1A1E6D6AD54}"/>
                    </a:ext>
                  </a:extLst>
                </p:cNvPr>
                <p:cNvSpPr/>
                <p:nvPr/>
              </p:nvSpPr>
              <p:spPr bwMode="auto">
                <a:xfrm>
                  <a:off x="9078630"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a:extLst>
                    <a:ext uri="{FF2B5EF4-FFF2-40B4-BE49-F238E27FC236}">
                      <a16:creationId xmlns:a16="http://schemas.microsoft.com/office/drawing/2014/main" id="{320F5F5D-3896-4182-9383-64F60E240115}"/>
                    </a:ext>
                  </a:extLst>
                </p:cNvPr>
                <p:cNvSpPr/>
                <p:nvPr/>
              </p:nvSpPr>
              <p:spPr bwMode="auto">
                <a:xfrm>
                  <a:off x="11175918" y="189440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B3B18569-C752-4C9B-A909-FA6F45CEAD0E}"/>
                  </a:ext>
                </a:extLst>
              </p:cNvPr>
              <p:cNvGrpSpPr/>
              <p:nvPr/>
            </p:nvGrpSpPr>
            <p:grpSpPr>
              <a:xfrm>
                <a:off x="166743" y="2231934"/>
                <a:ext cx="12106163" cy="492309"/>
                <a:chOff x="166743" y="2231934"/>
                <a:chExt cx="12106163" cy="492309"/>
              </a:xfrm>
            </p:grpSpPr>
            <p:sp>
              <p:nvSpPr>
                <p:cNvPr id="24" name="Hexagon 23">
                  <a:extLst>
                    <a:ext uri="{FF2B5EF4-FFF2-40B4-BE49-F238E27FC236}">
                      <a16:creationId xmlns:a16="http://schemas.microsoft.com/office/drawing/2014/main" id="{C0D52172-68B9-4D5C-83E3-E6B24076379D}"/>
                    </a:ext>
                  </a:extLst>
                </p:cNvPr>
                <p:cNvSpPr/>
                <p:nvPr/>
              </p:nvSpPr>
              <p:spPr bwMode="auto">
                <a:xfrm>
                  <a:off x="16674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a:extLst>
                    <a:ext uri="{FF2B5EF4-FFF2-40B4-BE49-F238E27FC236}">
                      <a16:creationId xmlns:a16="http://schemas.microsoft.com/office/drawing/2014/main" id="{5042F840-6767-4EF8-BCDD-B58766A202C5}"/>
                    </a:ext>
                  </a:extLst>
                </p:cNvPr>
                <p:cNvSpPr/>
                <p:nvPr/>
              </p:nvSpPr>
              <p:spPr bwMode="auto">
                <a:xfrm>
                  <a:off x="1215387"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a:extLst>
                    <a:ext uri="{FF2B5EF4-FFF2-40B4-BE49-F238E27FC236}">
                      <a16:creationId xmlns:a16="http://schemas.microsoft.com/office/drawing/2014/main" id="{D8C6B93C-1742-4928-AFA2-E479D363BC3D}"/>
                    </a:ext>
                  </a:extLst>
                </p:cNvPr>
                <p:cNvSpPr/>
                <p:nvPr/>
              </p:nvSpPr>
              <p:spPr bwMode="auto">
                <a:xfrm>
                  <a:off x="3312675"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a:extLst>
                    <a:ext uri="{FF2B5EF4-FFF2-40B4-BE49-F238E27FC236}">
                      <a16:creationId xmlns:a16="http://schemas.microsoft.com/office/drawing/2014/main" id="{959A7A12-9F18-4E48-AAAA-9482C6C96987}"/>
                    </a:ext>
                  </a:extLst>
                </p:cNvPr>
                <p:cNvSpPr/>
                <p:nvPr/>
              </p:nvSpPr>
              <p:spPr bwMode="auto">
                <a:xfrm>
                  <a:off x="4361319"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a:extLst>
                    <a:ext uri="{FF2B5EF4-FFF2-40B4-BE49-F238E27FC236}">
                      <a16:creationId xmlns:a16="http://schemas.microsoft.com/office/drawing/2014/main" id="{6ED3CDD9-1FCC-4ED8-8308-EE9AEC219B5D}"/>
                    </a:ext>
                  </a:extLst>
                </p:cNvPr>
                <p:cNvSpPr/>
                <p:nvPr/>
              </p:nvSpPr>
              <p:spPr bwMode="auto">
                <a:xfrm>
                  <a:off x="540996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a:extLst>
                    <a:ext uri="{FF2B5EF4-FFF2-40B4-BE49-F238E27FC236}">
                      <a16:creationId xmlns:a16="http://schemas.microsoft.com/office/drawing/2014/main" id="{17C54F19-0156-459C-B62A-492092E5BCA3}"/>
                    </a:ext>
                  </a:extLst>
                </p:cNvPr>
                <p:cNvSpPr/>
                <p:nvPr/>
              </p:nvSpPr>
              <p:spPr bwMode="auto">
                <a:xfrm>
                  <a:off x="8555895"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a:extLst>
                    <a:ext uri="{FF2B5EF4-FFF2-40B4-BE49-F238E27FC236}">
                      <a16:creationId xmlns:a16="http://schemas.microsoft.com/office/drawing/2014/main" id="{999BD2C4-0501-48F5-9DCA-1ADBFCCF6094}"/>
                    </a:ext>
                  </a:extLst>
                </p:cNvPr>
                <p:cNvSpPr/>
                <p:nvPr/>
              </p:nvSpPr>
              <p:spPr bwMode="auto">
                <a:xfrm>
                  <a:off x="9604539"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a:extLst>
                    <a:ext uri="{FF2B5EF4-FFF2-40B4-BE49-F238E27FC236}">
                      <a16:creationId xmlns:a16="http://schemas.microsoft.com/office/drawing/2014/main" id="{AE6756A5-BF7C-4512-8065-1B322708EBC7}"/>
                    </a:ext>
                  </a:extLst>
                </p:cNvPr>
                <p:cNvSpPr/>
                <p:nvPr/>
              </p:nvSpPr>
              <p:spPr bwMode="auto">
                <a:xfrm>
                  <a:off x="10653183"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a:extLst>
                    <a:ext uri="{FF2B5EF4-FFF2-40B4-BE49-F238E27FC236}">
                      <a16:creationId xmlns:a16="http://schemas.microsoft.com/office/drawing/2014/main" id="{3689AA18-35FE-4242-AF36-04B1475D5BDB}"/>
                    </a:ext>
                  </a:extLst>
                </p:cNvPr>
                <p:cNvSpPr/>
                <p:nvPr/>
              </p:nvSpPr>
              <p:spPr bwMode="auto">
                <a:xfrm>
                  <a:off x="11701827" y="2231934"/>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8390ED4-F6FB-4C18-BB0E-6ED30E688023}"/>
                  </a:ext>
                </a:extLst>
              </p:cNvPr>
              <p:cNvGrpSpPr/>
              <p:nvPr/>
            </p:nvGrpSpPr>
            <p:grpSpPr>
              <a:xfrm>
                <a:off x="-359166" y="2546046"/>
                <a:ext cx="12106163" cy="492309"/>
                <a:chOff x="-359166" y="2546046"/>
                <a:chExt cx="12106163" cy="492309"/>
              </a:xfrm>
            </p:grpSpPr>
            <p:sp>
              <p:nvSpPr>
                <p:cNvPr id="13" name="Hexagon 12">
                  <a:extLst>
                    <a:ext uri="{FF2B5EF4-FFF2-40B4-BE49-F238E27FC236}">
                      <a16:creationId xmlns:a16="http://schemas.microsoft.com/office/drawing/2014/main" id="{FF3C30C1-43C3-4173-99FE-59FFAE91F9B2}"/>
                    </a:ext>
                  </a:extLst>
                </p:cNvPr>
                <p:cNvSpPr/>
                <p:nvPr/>
              </p:nvSpPr>
              <p:spPr bwMode="auto">
                <a:xfrm>
                  <a:off x="-35916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6C83B943-86EA-4CD9-86C8-A89F24DBB854}"/>
                    </a:ext>
                  </a:extLst>
                </p:cNvPr>
                <p:cNvSpPr/>
                <p:nvPr/>
              </p:nvSpPr>
              <p:spPr bwMode="auto">
                <a:xfrm>
                  <a:off x="68947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50E38E5A-04D3-4B01-A7AC-15F05B14EA24}"/>
                    </a:ext>
                  </a:extLst>
                </p:cNvPr>
                <p:cNvSpPr/>
                <p:nvPr/>
              </p:nvSpPr>
              <p:spPr bwMode="auto">
                <a:xfrm>
                  <a:off x="1738122"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1A5FCB07-80C7-4143-AD61-081DC9A06DB0}"/>
                    </a:ext>
                  </a:extLst>
                </p:cNvPr>
                <p:cNvSpPr/>
                <p:nvPr/>
              </p:nvSpPr>
              <p:spPr bwMode="auto">
                <a:xfrm>
                  <a:off x="278676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73852472-961E-4D01-BAE7-E81B68651EC5}"/>
                    </a:ext>
                  </a:extLst>
                </p:cNvPr>
                <p:cNvSpPr/>
                <p:nvPr/>
              </p:nvSpPr>
              <p:spPr bwMode="auto">
                <a:xfrm>
                  <a:off x="3835410"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3DEACC7F-DE9F-4278-AFF0-9A6158D68BDB}"/>
                    </a:ext>
                  </a:extLst>
                </p:cNvPr>
                <p:cNvSpPr/>
                <p:nvPr/>
              </p:nvSpPr>
              <p:spPr bwMode="auto">
                <a:xfrm>
                  <a:off x="4884054"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D77687EF-3DE6-44A7-A994-973A34CB1D42}"/>
                    </a:ext>
                  </a:extLst>
                </p:cNvPr>
                <p:cNvSpPr/>
                <p:nvPr/>
              </p:nvSpPr>
              <p:spPr bwMode="auto">
                <a:xfrm>
                  <a:off x="593269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17C24D86-77CC-4B8A-845B-67BA32F631CE}"/>
                    </a:ext>
                  </a:extLst>
                </p:cNvPr>
                <p:cNvSpPr/>
                <p:nvPr/>
              </p:nvSpPr>
              <p:spPr bwMode="auto">
                <a:xfrm>
                  <a:off x="8029986"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18EFE6EB-8E5E-441F-8B9F-E527C5F4E82D}"/>
                    </a:ext>
                  </a:extLst>
                </p:cNvPr>
                <p:cNvSpPr/>
                <p:nvPr/>
              </p:nvSpPr>
              <p:spPr bwMode="auto">
                <a:xfrm>
                  <a:off x="9078630"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a:extLst>
                    <a:ext uri="{FF2B5EF4-FFF2-40B4-BE49-F238E27FC236}">
                      <a16:creationId xmlns:a16="http://schemas.microsoft.com/office/drawing/2014/main" id="{4EF91446-88D1-4665-A78F-DA94EB5F0A73}"/>
                    </a:ext>
                  </a:extLst>
                </p:cNvPr>
                <p:cNvSpPr/>
                <p:nvPr/>
              </p:nvSpPr>
              <p:spPr bwMode="auto">
                <a:xfrm>
                  <a:off x="10127274"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a:extLst>
                    <a:ext uri="{FF2B5EF4-FFF2-40B4-BE49-F238E27FC236}">
                      <a16:creationId xmlns:a16="http://schemas.microsoft.com/office/drawing/2014/main" id="{32EC0977-67C7-427B-96B5-39E3865D3856}"/>
                    </a:ext>
                  </a:extLst>
                </p:cNvPr>
                <p:cNvSpPr/>
                <p:nvPr/>
              </p:nvSpPr>
              <p:spPr bwMode="auto">
                <a:xfrm>
                  <a:off x="11175918"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 name="Hexagon 11">
                <a:extLst>
                  <a:ext uri="{FF2B5EF4-FFF2-40B4-BE49-F238E27FC236}">
                    <a16:creationId xmlns:a16="http://schemas.microsoft.com/office/drawing/2014/main" id="{4AD8021B-5558-4C7E-8281-04CED534B494}"/>
                  </a:ext>
                </a:extLst>
              </p:cNvPr>
              <p:cNvSpPr/>
              <p:nvPr/>
            </p:nvSpPr>
            <p:spPr bwMode="auto">
              <a:xfrm>
                <a:off x="12224562" y="2546046"/>
                <a:ext cx="571079" cy="492309"/>
              </a:xfrm>
              <a:prstGeom prst="hexagon">
                <a:avLst/>
              </a:prstGeom>
              <a:noFill/>
              <a:ln w="1905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Title 1"/>
          <p:cNvSpPr>
            <a:spLocks noGrp="1"/>
          </p:cNvSpPr>
          <p:nvPr>
            <p:ph type="title"/>
          </p:nvPr>
        </p:nvSpPr>
        <p:spPr>
          <a:xfrm>
            <a:off x="269272" y="2198684"/>
            <a:ext cx="10201979" cy="1130631"/>
          </a:xfrm>
        </p:spPr>
        <p:txBody>
          <a:bodyPr anchor="b"/>
          <a:lstStyle/>
          <a:p>
            <a:pPr>
              <a:lnSpc>
                <a:spcPct val="110000"/>
              </a:lnSpc>
            </a:pPr>
            <a:r>
              <a:rPr lang="en-US" dirty="0"/>
              <a:t>Containers and Docker</a:t>
            </a:r>
          </a:p>
        </p:txBody>
      </p:sp>
      <p:sp>
        <p:nvSpPr>
          <p:cNvPr id="3" name="Text Placeholder 2"/>
          <p:cNvSpPr>
            <a:spLocks noGrp="1"/>
          </p:cNvSpPr>
          <p:nvPr>
            <p:ph type="body" sz="quarter" idx="12"/>
          </p:nvPr>
        </p:nvSpPr>
        <p:spPr>
          <a:xfrm>
            <a:off x="269272" y="3764124"/>
            <a:ext cx="6102232" cy="1130631"/>
          </a:xfrm>
        </p:spPr>
        <p:txBody>
          <a:bodyPr anchor="b"/>
          <a:lstStyle/>
          <a:p>
            <a:r>
              <a:rPr lang="en-US" sz="2350" dirty="0">
                <a:latin typeface="+mn-lt"/>
                <a:cs typeface="Segoe UI"/>
              </a:rPr>
              <a:t>Daniel Wang – Cloud Solutions Architect</a:t>
            </a:r>
            <a:endParaRPr lang="en-US" sz="1961" dirty="0">
              <a:latin typeface="+mn-lt"/>
            </a:endParaRPr>
          </a:p>
          <a:p>
            <a:endParaRPr lang="en-US" sz="1961" dirty="0">
              <a:latin typeface="+mn-lt"/>
            </a:endParaRPr>
          </a:p>
        </p:txBody>
      </p:sp>
    </p:spTree>
    <p:extLst>
      <p:ext uri="{BB962C8B-B14F-4D97-AF65-F5344CB8AC3E}">
        <p14:creationId xmlns:p14="http://schemas.microsoft.com/office/powerpoint/2010/main" val="11718173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5B5EF7-F46E-4490-9841-A5875C223B55}"/>
              </a:ext>
            </a:extLst>
          </p:cNvPr>
          <p:cNvSpPr/>
          <p:nvPr/>
        </p:nvSpPr>
        <p:spPr>
          <a:xfrm>
            <a:off x="663787" y="432496"/>
            <a:ext cx="10695093" cy="2031325"/>
          </a:xfrm>
          <a:prstGeom prst="rect">
            <a:avLst/>
          </a:prstGeom>
        </p:spPr>
        <p:txBody>
          <a:bodyPr wrap="square">
            <a:spAutoFit/>
          </a:bodyPr>
          <a:lstStyle/>
          <a:p>
            <a:r>
              <a:rPr lang="en-US" b="1" dirty="0">
                <a:solidFill>
                  <a:srgbClr val="171717"/>
                </a:solidFill>
                <a:latin typeface="Segoe UI" panose="020B0502040204020203" pitchFamily="34" charset="0"/>
              </a:rPr>
              <a:t>What is a container image?</a:t>
            </a:r>
          </a:p>
          <a:p>
            <a:endParaRPr lang="en-US" b="1"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A container image is a portable package that contains software. It's this image that, when runs, becomes the container. The container is the in-memory instance of an image.</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A container image is immutable. Once you've built an image, the image can't be changed. The only way to change an image is to create a new image. </a:t>
            </a:r>
            <a:endParaRPr lang="en-US" b="0" i="0" dirty="0">
              <a:solidFill>
                <a:srgbClr val="171717"/>
              </a:solidFill>
              <a:effectLst/>
              <a:latin typeface="Segoe UI" panose="020B0502040204020203" pitchFamily="34" charset="0"/>
            </a:endParaRPr>
          </a:p>
        </p:txBody>
      </p:sp>
      <p:sp>
        <p:nvSpPr>
          <p:cNvPr id="4" name="Rectangle 1">
            <a:extLst>
              <a:ext uri="{FF2B5EF4-FFF2-40B4-BE49-F238E27FC236}">
                <a16:creationId xmlns:a16="http://schemas.microsoft.com/office/drawing/2014/main" id="{B56FEC5A-D4FE-4EA7-B604-D38EEF3F9122}"/>
              </a:ext>
            </a:extLst>
          </p:cNvPr>
          <p:cNvSpPr>
            <a:spLocks noChangeArrowheads="1"/>
          </p:cNvSpPr>
          <p:nvPr/>
        </p:nvSpPr>
        <p:spPr bwMode="auto">
          <a:xfrm>
            <a:off x="727899" y="2636836"/>
            <a:ext cx="10470228" cy="35355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2352"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What is a base image?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171717"/>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A base image is an image that uses the Docker </a:t>
            </a:r>
            <a:r>
              <a:rPr kumimoji="0" lang="en-US" altLang="en-US" b="0" i="0" u="none" strike="noStrike" cap="none" normalizeH="0" baseline="0" dirty="0">
                <a:ln>
                  <a:noFill/>
                </a:ln>
                <a:solidFill>
                  <a:srgbClr val="171717"/>
                </a:solidFill>
                <a:effectLst/>
                <a:latin typeface="Arial Unicode MS"/>
                <a:ea typeface="SFMono-Regular"/>
                <a:cs typeface="Segoe UI" panose="020B0502040204020203" pitchFamily="34" charset="0"/>
              </a:rPr>
              <a:t>scratch</a:t>
            </a:r>
            <a:r>
              <a:rPr kumimoji="0" lang="en-US" altLang="en-US"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image. The </a:t>
            </a:r>
            <a:r>
              <a:rPr kumimoji="0" lang="en-US" altLang="en-US" b="0" i="0" u="none" strike="noStrike" cap="none" normalizeH="0" baseline="0" dirty="0">
                <a:ln>
                  <a:noFill/>
                </a:ln>
                <a:solidFill>
                  <a:srgbClr val="171717"/>
                </a:solidFill>
                <a:effectLst/>
                <a:latin typeface="Arial Unicode MS"/>
                <a:ea typeface="SFMono-Regular"/>
                <a:cs typeface="Segoe UI" panose="020B0502040204020203" pitchFamily="34" charset="0"/>
              </a:rPr>
              <a:t>scratch</a:t>
            </a:r>
            <a:r>
              <a:rPr kumimoji="0" lang="en-US" altLang="en-US"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image is an empty container image that doesn't create a filesystem layer. This image assumes that the application you're going to run can directly use the host OS kernel.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171717"/>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What is a parent image?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rgbClr val="171717"/>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A parent image is a container image from which you create your images. For example, instead of creating an image from </a:t>
            </a:r>
            <a:r>
              <a:rPr kumimoji="0" lang="en-US" altLang="en-US" b="0" i="0" u="none" strike="noStrike" cap="none" normalizeH="0" baseline="0" dirty="0">
                <a:ln>
                  <a:noFill/>
                </a:ln>
                <a:solidFill>
                  <a:srgbClr val="171717"/>
                </a:solidFill>
                <a:effectLst/>
                <a:latin typeface="Arial Unicode MS"/>
                <a:ea typeface="SFMono-Regular"/>
                <a:cs typeface="Segoe UI" panose="020B0502040204020203" pitchFamily="34" charset="0"/>
              </a:rPr>
              <a:t>scratch</a:t>
            </a:r>
            <a:r>
              <a:rPr kumimoji="0" lang="en-US" altLang="en-US"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and then installing Ubuntu, we'll rather use an image already based on Ubuntu. We can even use an image that already has Nginx installed. A parent image usually includes a container OS.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17579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BE639CB-96A4-4011-8A1F-94A94F209CEE}"/>
              </a:ext>
            </a:extLst>
          </p:cNvPr>
          <p:cNvSpPr>
            <a:spLocks noGrp="1" noChangeArrowheads="1"/>
          </p:cNvSpPr>
          <p:nvPr>
            <p:ph type="title"/>
          </p:nvPr>
        </p:nvSpPr>
        <p:spPr bwMode="auto">
          <a:xfrm>
            <a:off x="478902" y="290492"/>
            <a:ext cx="11038278" cy="11040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171717"/>
                </a:solidFill>
                <a:effectLst/>
                <a:latin typeface="Segoe UI Light" panose="020B0502040204020203" pitchFamily="34" charset="0"/>
                <a:cs typeface="Segoe UI Light" panose="020B0502040204020203" pitchFamily="34" charset="0"/>
              </a:rPr>
              <a:t>What is the Stackable Unification File System (</a:t>
            </a:r>
            <a:r>
              <a:rPr kumimoji="0" lang="en-US" altLang="en-US" sz="4000" b="1" i="0" u="none" strike="noStrike" cap="none" normalizeH="0" baseline="0" dirty="0" err="1">
                <a:ln>
                  <a:noFill/>
                </a:ln>
                <a:solidFill>
                  <a:srgbClr val="171717"/>
                </a:solidFill>
                <a:effectLst/>
                <a:latin typeface="Segoe UI Light" panose="020B0502040204020203" pitchFamily="34" charset="0"/>
                <a:ea typeface="SFMono-Regular"/>
                <a:cs typeface="Segoe UI Light" panose="020B0502040204020203" pitchFamily="34" charset="0"/>
              </a:rPr>
              <a:t>Unionfs</a:t>
            </a:r>
            <a:r>
              <a:rPr kumimoji="0" lang="en-US" altLang="en-US" sz="4000" b="1" i="0" u="none" strike="noStrike" cap="none" normalizeH="0" baseline="0" dirty="0">
                <a:ln>
                  <a:noFill/>
                </a:ln>
                <a:solidFill>
                  <a:srgbClr val="171717"/>
                </a:solidFill>
                <a:effectLst/>
                <a:latin typeface="Segoe UI Light" panose="020B0502040204020203" pitchFamily="34" charset="0"/>
                <a:cs typeface="Segoe UI Light"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C8999E19-4CEA-4D24-8413-96D2D6184446}"/>
              </a:ext>
            </a:extLst>
          </p:cNvPr>
          <p:cNvSpPr>
            <a:spLocks noChangeArrowheads="1"/>
          </p:cNvSpPr>
          <p:nvPr/>
        </p:nvSpPr>
        <p:spPr bwMode="auto">
          <a:xfrm>
            <a:off x="370516" y="1217333"/>
            <a:ext cx="111983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171717"/>
                </a:solidFill>
                <a:effectLst/>
                <a:latin typeface="Arial Unicode MS"/>
                <a:ea typeface="SFMono-Regular"/>
              </a:rPr>
              <a:t>Unionfs</a:t>
            </a:r>
            <a:r>
              <a:rPr kumimoji="0" lang="en-US" altLang="en-US" sz="16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is used to create Docker images. </a:t>
            </a:r>
            <a:r>
              <a:rPr kumimoji="0" lang="en-US" altLang="en-US" sz="1600" b="0" i="0" u="none" strike="noStrike" cap="none" normalizeH="0" baseline="0" dirty="0" err="1">
                <a:ln>
                  <a:noFill/>
                </a:ln>
                <a:solidFill>
                  <a:srgbClr val="171717"/>
                </a:solidFill>
                <a:effectLst/>
                <a:latin typeface="Arial Unicode MS"/>
                <a:ea typeface="SFMono-Regular"/>
              </a:rPr>
              <a:t>Unionfs</a:t>
            </a:r>
            <a:r>
              <a:rPr kumimoji="0" lang="en-US" altLang="en-US" sz="16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is a filesystem that allows you to stack several directories, called branches.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171717"/>
                </a:solidFill>
                <a:effectLst/>
                <a:latin typeface="Arial Unicode MS"/>
                <a:ea typeface="SFMono-Regular"/>
              </a:rPr>
              <a:t>Unionfs</a:t>
            </a:r>
            <a:r>
              <a:rPr kumimoji="0" lang="en-US" altLang="en-US" sz="1600" b="0" i="0" u="none" strike="noStrike" cap="none" normalizeH="0" baseline="0" dirty="0">
                <a:ln>
                  <a:noFill/>
                </a:ln>
                <a:solidFill>
                  <a:srgbClr val="171717"/>
                </a:solidFill>
                <a:effectLst/>
                <a:latin typeface="Segoe UI" panose="020B0502040204020203" pitchFamily="34" charset="0"/>
                <a:cs typeface="Segoe UI" panose="020B0502040204020203" pitchFamily="34" charset="0"/>
              </a:rPr>
              <a:t> allows you to add and remove branches as you build out your file system.</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5EAA94AC-DBA1-4763-B7CA-2119BDFB1E6C}"/>
              </a:ext>
            </a:extLst>
          </p:cNvPr>
          <p:cNvPicPr>
            <a:picLocks noChangeAspect="1"/>
          </p:cNvPicPr>
          <p:nvPr/>
        </p:nvPicPr>
        <p:blipFill>
          <a:blip r:embed="rId2"/>
          <a:stretch>
            <a:fillRect/>
          </a:stretch>
        </p:blipFill>
        <p:spPr>
          <a:xfrm>
            <a:off x="3534941" y="2079622"/>
            <a:ext cx="4295775" cy="4324350"/>
          </a:xfrm>
          <a:prstGeom prst="rect">
            <a:avLst/>
          </a:prstGeom>
        </p:spPr>
      </p:pic>
    </p:spTree>
    <p:extLst>
      <p:ext uri="{BB962C8B-B14F-4D97-AF65-F5344CB8AC3E}">
        <p14:creationId xmlns:p14="http://schemas.microsoft.com/office/powerpoint/2010/main" val="18360413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4DA3-626C-4D1D-A75E-3E3DC73E5A47}"/>
              </a:ext>
            </a:extLst>
          </p:cNvPr>
          <p:cNvSpPr>
            <a:spLocks noGrp="1"/>
          </p:cNvSpPr>
          <p:nvPr>
            <p:ph type="title"/>
          </p:nvPr>
        </p:nvSpPr>
        <p:spPr>
          <a:xfrm>
            <a:off x="460587" y="399474"/>
            <a:ext cx="11176000" cy="899665"/>
          </a:xfrm>
        </p:spPr>
        <p:txBody>
          <a:bodyPr/>
          <a:lstStyle/>
          <a:p>
            <a:r>
              <a:rPr lang="en-US" b="1" dirty="0"/>
              <a:t>What is a </a:t>
            </a:r>
            <a:r>
              <a:rPr lang="en-US" b="1" dirty="0" err="1"/>
              <a:t>Dockerfile</a:t>
            </a:r>
            <a:r>
              <a:rPr lang="en-US" b="1" dirty="0"/>
              <a:t>?</a:t>
            </a:r>
            <a:br>
              <a:rPr lang="en-US" b="1" dirty="0"/>
            </a:br>
            <a:br>
              <a:rPr lang="en-US" b="1" dirty="0"/>
            </a:br>
            <a:endParaRPr lang="en-US" sz="1600" dirty="0">
              <a:latin typeface="+mn-lt"/>
            </a:endParaRPr>
          </a:p>
        </p:txBody>
      </p:sp>
      <p:sp>
        <p:nvSpPr>
          <p:cNvPr id="3" name="TextBox 2">
            <a:extLst>
              <a:ext uri="{FF2B5EF4-FFF2-40B4-BE49-F238E27FC236}">
                <a16:creationId xmlns:a16="http://schemas.microsoft.com/office/drawing/2014/main" id="{CAFA540D-0D59-435F-8C1C-88AE2D869903}"/>
              </a:ext>
            </a:extLst>
          </p:cNvPr>
          <p:cNvSpPr txBox="1"/>
          <p:nvPr/>
        </p:nvSpPr>
        <p:spPr>
          <a:xfrm>
            <a:off x="304804" y="1366878"/>
            <a:ext cx="11331786" cy="2751522"/>
          </a:xfrm>
          <a:prstGeom prst="rect">
            <a:avLst/>
          </a:prstGeom>
          <a:noFill/>
        </p:spPr>
        <p:txBody>
          <a:bodyPr wrap="square" lIns="182880" tIns="146304" rIns="182880" bIns="146304" rtlCol="0">
            <a:spAutoFit/>
          </a:bodyPr>
          <a:lstStyle/>
          <a:p>
            <a:pPr>
              <a:lnSpc>
                <a:spcPct val="90000"/>
              </a:lnSpc>
              <a:spcAft>
                <a:spcPts val="600"/>
              </a:spcAft>
            </a:pPr>
            <a:r>
              <a:rPr lang="en-US" dirty="0"/>
              <a:t>A </a:t>
            </a:r>
            <a:r>
              <a:rPr lang="en-US" dirty="0" err="1"/>
              <a:t>Dockerfile</a:t>
            </a:r>
            <a:r>
              <a:rPr lang="en-US" dirty="0"/>
              <a:t> is a text file that contains the instructions we use to build and run a Docker image. The following aspects of the image are defined:</a:t>
            </a:r>
          </a:p>
          <a:p>
            <a:pPr>
              <a:lnSpc>
                <a:spcPct val="90000"/>
              </a:lnSpc>
              <a:spcAft>
                <a:spcPts val="600"/>
              </a:spcAft>
            </a:pPr>
            <a:endParaRPr lang="en-US" dirty="0"/>
          </a:p>
          <a:p>
            <a:pPr marL="342900" indent="-342900">
              <a:lnSpc>
                <a:spcPct val="90000"/>
              </a:lnSpc>
              <a:spcAft>
                <a:spcPts val="600"/>
              </a:spcAft>
              <a:buFont typeface="Arial" panose="020B0604020202020204" pitchFamily="34" charset="0"/>
              <a:buChar char="•"/>
            </a:pPr>
            <a:r>
              <a:rPr lang="en-US" dirty="0"/>
              <a:t>The base or parent image we use to create the new image</a:t>
            </a:r>
          </a:p>
          <a:p>
            <a:pPr marL="342900" indent="-342900">
              <a:lnSpc>
                <a:spcPct val="90000"/>
              </a:lnSpc>
              <a:spcAft>
                <a:spcPts val="600"/>
              </a:spcAft>
              <a:buFont typeface="Arial" panose="020B0604020202020204" pitchFamily="34" charset="0"/>
              <a:buChar char="•"/>
            </a:pPr>
            <a:r>
              <a:rPr lang="en-US" dirty="0"/>
              <a:t>Commands to update the base OS and install additional software</a:t>
            </a:r>
          </a:p>
          <a:p>
            <a:pPr marL="342900" indent="-342900">
              <a:lnSpc>
                <a:spcPct val="90000"/>
              </a:lnSpc>
              <a:spcAft>
                <a:spcPts val="600"/>
              </a:spcAft>
              <a:buFont typeface="Arial" panose="020B0604020202020204" pitchFamily="34" charset="0"/>
              <a:buChar char="•"/>
            </a:pPr>
            <a:r>
              <a:rPr lang="en-US" dirty="0"/>
              <a:t>Build artifacts to include, such as a developed application</a:t>
            </a:r>
          </a:p>
          <a:p>
            <a:pPr marL="342900" indent="-342900">
              <a:lnSpc>
                <a:spcPct val="90000"/>
              </a:lnSpc>
              <a:spcAft>
                <a:spcPts val="600"/>
              </a:spcAft>
              <a:buFont typeface="Arial" panose="020B0604020202020204" pitchFamily="34" charset="0"/>
              <a:buChar char="•"/>
            </a:pPr>
            <a:r>
              <a:rPr lang="en-US" dirty="0"/>
              <a:t>Services to expose, such a storage and network configuration</a:t>
            </a:r>
          </a:p>
          <a:p>
            <a:pPr marL="342900" indent="-342900">
              <a:lnSpc>
                <a:spcPct val="90000"/>
              </a:lnSpc>
              <a:spcAft>
                <a:spcPts val="600"/>
              </a:spcAft>
              <a:buFont typeface="Arial" panose="020B0604020202020204" pitchFamily="34" charset="0"/>
              <a:buChar char="•"/>
            </a:pPr>
            <a:r>
              <a:rPr lang="en-US" dirty="0"/>
              <a:t>Command to run when the container is launched</a:t>
            </a:r>
            <a:endParaRPr lang="en-US"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D5873A3D-0F93-4DAF-8115-3900690A3B9B}"/>
              </a:ext>
            </a:extLst>
          </p:cNvPr>
          <p:cNvSpPr txBox="1"/>
          <p:nvPr/>
        </p:nvSpPr>
        <p:spPr>
          <a:xfrm>
            <a:off x="7464194" y="3054774"/>
            <a:ext cx="4328179" cy="3622530"/>
          </a:xfrm>
          <a:prstGeom prst="rect">
            <a:avLst/>
          </a:prstGeom>
          <a:noFill/>
          <a:ln>
            <a:solidFill>
              <a:schemeClr val="accent1"/>
            </a:solidFill>
          </a:ln>
        </p:spPr>
        <p:txBody>
          <a:bodyPr wrap="square" lIns="182880" tIns="146304" rIns="182880" bIns="146304" rtlCol="0">
            <a:spAutoFit/>
          </a:bodyPr>
          <a:lstStyle/>
          <a:p>
            <a:pPr>
              <a:lnSpc>
                <a:spcPct val="90000"/>
              </a:lnSpc>
              <a:spcAft>
                <a:spcPts val="600"/>
              </a:spcAft>
            </a:pPr>
            <a:r>
              <a:rPr lang="en-US" sz="1200" i="1" dirty="0">
                <a:gradFill>
                  <a:gsLst>
                    <a:gs pos="2917">
                      <a:schemeClr val="tx1"/>
                    </a:gs>
                    <a:gs pos="30000">
                      <a:schemeClr val="tx1"/>
                    </a:gs>
                  </a:gsLst>
                  <a:lin ang="5400000" scaled="0"/>
                </a:gradFill>
              </a:rPr>
              <a:t>FROM </a:t>
            </a:r>
            <a:r>
              <a:rPr lang="en-US" sz="1200" i="1" dirty="0" err="1">
                <a:gradFill>
                  <a:gsLst>
                    <a:gs pos="2917">
                      <a:schemeClr val="tx1"/>
                    </a:gs>
                    <a:gs pos="30000">
                      <a:schemeClr val="tx1"/>
                    </a:gs>
                  </a:gsLst>
                  <a:lin ang="5400000" scaled="0"/>
                </a:gradFill>
              </a:rPr>
              <a:t>microsoft</a:t>
            </a:r>
            <a:r>
              <a:rPr lang="en-US" sz="1200" i="1" dirty="0">
                <a:gradFill>
                  <a:gsLst>
                    <a:gs pos="2917">
                      <a:schemeClr val="tx1"/>
                    </a:gs>
                    <a:gs pos="30000">
                      <a:schemeClr val="tx1"/>
                    </a:gs>
                  </a:gsLst>
                  <a:lin ang="5400000" scaled="0"/>
                </a:gradFill>
              </a:rPr>
              <a:t>/dotnet:2.2-aspnetcore-runtime AS base</a:t>
            </a:r>
          </a:p>
          <a:p>
            <a:pPr>
              <a:lnSpc>
                <a:spcPct val="90000"/>
              </a:lnSpc>
              <a:spcAft>
                <a:spcPts val="600"/>
              </a:spcAft>
            </a:pPr>
            <a:r>
              <a:rPr lang="en-US" sz="1200" i="1" dirty="0">
                <a:gradFill>
                  <a:gsLst>
                    <a:gs pos="2917">
                      <a:schemeClr val="tx1"/>
                    </a:gs>
                    <a:gs pos="30000">
                      <a:schemeClr val="tx1"/>
                    </a:gs>
                  </a:gsLst>
                  <a:lin ang="5400000" scaled="0"/>
                </a:gradFill>
              </a:rPr>
              <a:t>WORKDIR /app</a:t>
            </a:r>
          </a:p>
          <a:p>
            <a:pPr>
              <a:lnSpc>
                <a:spcPct val="90000"/>
              </a:lnSpc>
              <a:spcAft>
                <a:spcPts val="600"/>
              </a:spcAft>
            </a:pPr>
            <a:r>
              <a:rPr lang="en-US" sz="1200" i="1" dirty="0">
                <a:gradFill>
                  <a:gsLst>
                    <a:gs pos="2917">
                      <a:schemeClr val="tx1"/>
                    </a:gs>
                    <a:gs pos="30000">
                      <a:schemeClr val="tx1"/>
                    </a:gs>
                  </a:gsLst>
                  <a:lin ang="5400000" scaled="0"/>
                </a:gradFill>
              </a:rPr>
              <a:t>EXPOSE 80</a:t>
            </a:r>
          </a:p>
          <a:p>
            <a:pPr>
              <a:lnSpc>
                <a:spcPct val="90000"/>
              </a:lnSpc>
              <a:spcAft>
                <a:spcPts val="600"/>
              </a:spcAft>
            </a:pPr>
            <a:endParaRPr lang="en-US" sz="1200" i="1" dirty="0">
              <a:gradFill>
                <a:gsLst>
                  <a:gs pos="2917">
                    <a:schemeClr val="tx1"/>
                  </a:gs>
                  <a:gs pos="30000">
                    <a:schemeClr val="tx1"/>
                  </a:gs>
                </a:gsLst>
                <a:lin ang="5400000" scaled="0"/>
              </a:gradFill>
            </a:endParaRPr>
          </a:p>
          <a:p>
            <a:pPr>
              <a:lnSpc>
                <a:spcPct val="90000"/>
              </a:lnSpc>
              <a:spcAft>
                <a:spcPts val="600"/>
              </a:spcAft>
            </a:pPr>
            <a:r>
              <a:rPr lang="en-US" sz="1200" i="1" dirty="0">
                <a:gradFill>
                  <a:gsLst>
                    <a:gs pos="2917">
                      <a:schemeClr val="tx1"/>
                    </a:gs>
                    <a:gs pos="30000">
                      <a:schemeClr val="tx1"/>
                    </a:gs>
                  </a:gsLst>
                  <a:lin ang="5400000" scaled="0"/>
                </a:gradFill>
              </a:rPr>
              <a:t>FROM </a:t>
            </a:r>
            <a:r>
              <a:rPr lang="en-US" sz="1200" i="1" dirty="0" err="1">
                <a:gradFill>
                  <a:gsLst>
                    <a:gs pos="2917">
                      <a:schemeClr val="tx1"/>
                    </a:gs>
                    <a:gs pos="30000">
                      <a:schemeClr val="tx1"/>
                    </a:gs>
                  </a:gsLst>
                  <a:lin ang="5400000" scaled="0"/>
                </a:gradFill>
              </a:rPr>
              <a:t>microsoft</a:t>
            </a:r>
            <a:r>
              <a:rPr lang="en-US" sz="1200" i="1" dirty="0">
                <a:gradFill>
                  <a:gsLst>
                    <a:gs pos="2917">
                      <a:schemeClr val="tx1"/>
                    </a:gs>
                    <a:gs pos="30000">
                      <a:schemeClr val="tx1"/>
                    </a:gs>
                  </a:gsLst>
                  <a:lin ang="5400000" scaled="0"/>
                </a:gradFill>
              </a:rPr>
              <a:t>/dotnet:2.2-sdk AS build</a:t>
            </a:r>
          </a:p>
          <a:p>
            <a:pPr>
              <a:lnSpc>
                <a:spcPct val="90000"/>
              </a:lnSpc>
              <a:spcAft>
                <a:spcPts val="600"/>
              </a:spcAft>
            </a:pPr>
            <a:r>
              <a:rPr lang="en-US" sz="1200" i="1" dirty="0">
                <a:gradFill>
                  <a:gsLst>
                    <a:gs pos="2917">
                      <a:schemeClr val="tx1"/>
                    </a:gs>
                    <a:gs pos="30000">
                      <a:schemeClr val="tx1"/>
                    </a:gs>
                  </a:gsLst>
                  <a:lin ang="5400000" scaled="0"/>
                </a:gradFill>
              </a:rPr>
              <a:t>WORKDIR /</a:t>
            </a:r>
            <a:r>
              <a:rPr lang="en-US" sz="1200" i="1" dirty="0" err="1">
                <a:gradFill>
                  <a:gsLst>
                    <a:gs pos="2917">
                      <a:schemeClr val="tx1"/>
                    </a:gs>
                    <a:gs pos="30000">
                      <a:schemeClr val="tx1"/>
                    </a:gs>
                  </a:gsLst>
                  <a:lin ang="5400000" scaled="0"/>
                </a:gradFill>
              </a:rPr>
              <a:t>src</a:t>
            </a:r>
            <a:endParaRPr lang="en-US" sz="1200" i="1" dirty="0">
              <a:gradFill>
                <a:gsLst>
                  <a:gs pos="2917">
                    <a:schemeClr val="tx1"/>
                  </a:gs>
                  <a:gs pos="30000">
                    <a:schemeClr val="tx1"/>
                  </a:gs>
                </a:gsLst>
                <a:lin ang="5400000" scaled="0"/>
              </a:gradFill>
            </a:endParaRPr>
          </a:p>
          <a:p>
            <a:pPr>
              <a:lnSpc>
                <a:spcPct val="90000"/>
              </a:lnSpc>
              <a:spcAft>
                <a:spcPts val="600"/>
              </a:spcAft>
            </a:pPr>
            <a:r>
              <a:rPr lang="en-US" sz="1200" i="1" dirty="0">
                <a:gradFill>
                  <a:gsLst>
                    <a:gs pos="2917">
                      <a:schemeClr val="tx1"/>
                    </a:gs>
                    <a:gs pos="30000">
                      <a:schemeClr val="tx1"/>
                    </a:gs>
                  </a:gsLst>
                  <a:lin ang="5400000" scaled="0"/>
                </a:gradFill>
              </a:rPr>
              <a:t>COPY . .</a:t>
            </a:r>
          </a:p>
          <a:p>
            <a:pPr>
              <a:lnSpc>
                <a:spcPct val="90000"/>
              </a:lnSpc>
              <a:spcAft>
                <a:spcPts val="600"/>
              </a:spcAft>
            </a:pPr>
            <a:r>
              <a:rPr lang="en-US" sz="1200" i="1" dirty="0">
                <a:gradFill>
                  <a:gsLst>
                    <a:gs pos="2917">
                      <a:schemeClr val="tx1"/>
                    </a:gs>
                    <a:gs pos="30000">
                      <a:schemeClr val="tx1"/>
                    </a:gs>
                  </a:gsLst>
                  <a:lin ang="5400000" scaled="0"/>
                </a:gradFill>
              </a:rPr>
              <a:t>RUN dotnet restore </a:t>
            </a:r>
            <a:r>
              <a:rPr lang="en-US" sz="1200" i="1" dirty="0" err="1">
                <a:gradFill>
                  <a:gsLst>
                    <a:gs pos="2917">
                      <a:schemeClr val="tx1"/>
                    </a:gs>
                    <a:gs pos="30000">
                      <a:schemeClr val="tx1"/>
                    </a:gs>
                  </a:gsLst>
                  <a:lin ang="5400000" scaled="0"/>
                </a:gradFill>
              </a:rPr>
              <a:t>MyWebApp.csproj</a:t>
            </a:r>
            <a:endParaRPr lang="en-US" sz="1200" i="1" dirty="0">
              <a:gradFill>
                <a:gsLst>
                  <a:gs pos="2917">
                    <a:schemeClr val="tx1"/>
                  </a:gs>
                  <a:gs pos="30000">
                    <a:schemeClr val="tx1"/>
                  </a:gs>
                </a:gsLst>
                <a:lin ang="5400000" scaled="0"/>
              </a:gradFill>
            </a:endParaRPr>
          </a:p>
          <a:p>
            <a:pPr>
              <a:lnSpc>
                <a:spcPct val="90000"/>
              </a:lnSpc>
              <a:spcAft>
                <a:spcPts val="600"/>
              </a:spcAft>
            </a:pPr>
            <a:r>
              <a:rPr lang="en-US" sz="1200" i="1" dirty="0">
                <a:gradFill>
                  <a:gsLst>
                    <a:gs pos="2917">
                      <a:schemeClr val="tx1"/>
                    </a:gs>
                    <a:gs pos="30000">
                      <a:schemeClr val="tx1"/>
                    </a:gs>
                  </a:gsLst>
                  <a:lin ang="5400000" scaled="0"/>
                </a:gradFill>
              </a:rPr>
              <a:t>RUN dotnet build "</a:t>
            </a:r>
            <a:r>
              <a:rPr lang="en-US" sz="1200" i="1" dirty="0" err="1">
                <a:gradFill>
                  <a:gsLst>
                    <a:gs pos="2917">
                      <a:schemeClr val="tx1"/>
                    </a:gs>
                    <a:gs pos="30000">
                      <a:schemeClr val="tx1"/>
                    </a:gs>
                  </a:gsLst>
                  <a:lin ang="5400000" scaled="0"/>
                </a:gradFill>
              </a:rPr>
              <a:t>MyWebApp.csproj</a:t>
            </a:r>
            <a:r>
              <a:rPr lang="en-US" sz="1200" i="1" dirty="0">
                <a:gradFill>
                  <a:gsLst>
                    <a:gs pos="2917">
                      <a:schemeClr val="tx1"/>
                    </a:gs>
                    <a:gs pos="30000">
                      <a:schemeClr val="tx1"/>
                    </a:gs>
                  </a:gsLst>
                  <a:lin ang="5400000" scaled="0"/>
                </a:gradFill>
              </a:rPr>
              <a:t>" -c Release -o /app</a:t>
            </a:r>
          </a:p>
          <a:p>
            <a:pPr>
              <a:lnSpc>
                <a:spcPct val="90000"/>
              </a:lnSpc>
              <a:spcAft>
                <a:spcPts val="600"/>
              </a:spcAft>
            </a:pPr>
            <a:endParaRPr lang="en-US" sz="1200" i="1" dirty="0">
              <a:gradFill>
                <a:gsLst>
                  <a:gs pos="2917">
                    <a:schemeClr val="tx1"/>
                  </a:gs>
                  <a:gs pos="30000">
                    <a:schemeClr val="tx1"/>
                  </a:gs>
                </a:gsLst>
                <a:lin ang="5400000" scaled="0"/>
              </a:gradFill>
            </a:endParaRPr>
          </a:p>
          <a:p>
            <a:pPr>
              <a:lnSpc>
                <a:spcPct val="90000"/>
              </a:lnSpc>
              <a:spcAft>
                <a:spcPts val="600"/>
              </a:spcAft>
            </a:pPr>
            <a:r>
              <a:rPr lang="en-US" sz="1200" i="1" dirty="0">
                <a:gradFill>
                  <a:gsLst>
                    <a:gs pos="2917">
                      <a:schemeClr val="tx1"/>
                    </a:gs>
                    <a:gs pos="30000">
                      <a:schemeClr val="tx1"/>
                    </a:gs>
                  </a:gsLst>
                  <a:lin ang="5400000" scaled="0"/>
                </a:gradFill>
              </a:rPr>
              <a:t>FROM base AS final</a:t>
            </a:r>
          </a:p>
          <a:p>
            <a:pPr>
              <a:lnSpc>
                <a:spcPct val="90000"/>
              </a:lnSpc>
              <a:spcAft>
                <a:spcPts val="600"/>
              </a:spcAft>
            </a:pPr>
            <a:r>
              <a:rPr lang="en-US" sz="1200" i="1" dirty="0">
                <a:gradFill>
                  <a:gsLst>
                    <a:gs pos="2917">
                      <a:schemeClr val="tx1"/>
                    </a:gs>
                    <a:gs pos="30000">
                      <a:schemeClr val="tx1"/>
                    </a:gs>
                  </a:gsLst>
                  <a:lin ang="5400000" scaled="0"/>
                </a:gradFill>
              </a:rPr>
              <a:t>WORKDIR /app</a:t>
            </a:r>
          </a:p>
          <a:p>
            <a:pPr>
              <a:lnSpc>
                <a:spcPct val="90000"/>
              </a:lnSpc>
              <a:spcAft>
                <a:spcPts val="600"/>
              </a:spcAft>
            </a:pPr>
            <a:r>
              <a:rPr lang="en-US" sz="1200" i="1" dirty="0">
                <a:gradFill>
                  <a:gsLst>
                    <a:gs pos="2917">
                      <a:schemeClr val="tx1"/>
                    </a:gs>
                    <a:gs pos="30000">
                      <a:schemeClr val="tx1"/>
                    </a:gs>
                  </a:gsLst>
                  <a:lin ang="5400000" scaled="0"/>
                </a:gradFill>
              </a:rPr>
              <a:t>COPY --from=build /app .</a:t>
            </a:r>
          </a:p>
          <a:p>
            <a:pPr>
              <a:lnSpc>
                <a:spcPct val="90000"/>
              </a:lnSpc>
              <a:spcAft>
                <a:spcPts val="600"/>
              </a:spcAft>
            </a:pPr>
            <a:r>
              <a:rPr lang="en-US" sz="1200" i="1" dirty="0">
                <a:gradFill>
                  <a:gsLst>
                    <a:gs pos="2917">
                      <a:schemeClr val="tx1"/>
                    </a:gs>
                    <a:gs pos="30000">
                      <a:schemeClr val="tx1"/>
                    </a:gs>
                  </a:gsLst>
                  <a:lin ang="5400000" scaled="0"/>
                </a:gradFill>
              </a:rPr>
              <a:t>ENTRYPOINT ["dotnet", "MyWebApp.dll"]</a:t>
            </a:r>
          </a:p>
        </p:txBody>
      </p:sp>
    </p:spTree>
    <p:extLst>
      <p:ext uri="{BB962C8B-B14F-4D97-AF65-F5344CB8AC3E}">
        <p14:creationId xmlns:p14="http://schemas.microsoft.com/office/powerpoint/2010/main" val="77683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79C93-66E9-407F-8C06-B8DC6847E2A2}"/>
              </a:ext>
            </a:extLst>
          </p:cNvPr>
          <p:cNvSpPr>
            <a:spLocks noGrp="1"/>
          </p:cNvSpPr>
          <p:nvPr>
            <p:ph type="title"/>
          </p:nvPr>
        </p:nvSpPr>
        <p:spPr>
          <a:xfrm>
            <a:off x="433492" y="291102"/>
            <a:ext cx="11491275" cy="899665"/>
          </a:xfrm>
        </p:spPr>
        <p:txBody>
          <a:bodyPr/>
          <a:lstStyle/>
          <a:p>
            <a:r>
              <a:rPr lang="en-US" dirty="0"/>
              <a:t>How to create an image?</a:t>
            </a:r>
          </a:p>
        </p:txBody>
      </p:sp>
      <p:sp>
        <p:nvSpPr>
          <p:cNvPr id="3" name="TextBox 2">
            <a:extLst>
              <a:ext uri="{FF2B5EF4-FFF2-40B4-BE49-F238E27FC236}">
                <a16:creationId xmlns:a16="http://schemas.microsoft.com/office/drawing/2014/main" id="{76A15EF8-D1B7-4485-87C7-DDE0E23F146C}"/>
              </a:ext>
            </a:extLst>
          </p:cNvPr>
          <p:cNvSpPr txBox="1"/>
          <p:nvPr/>
        </p:nvSpPr>
        <p:spPr>
          <a:xfrm>
            <a:off x="508000" y="1544321"/>
            <a:ext cx="10871200" cy="459818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 </a:t>
            </a:r>
            <a:r>
              <a:rPr lang="en-US" sz="2400" dirty="0" err="1">
                <a:gradFill>
                  <a:gsLst>
                    <a:gs pos="2917">
                      <a:schemeClr val="tx1"/>
                    </a:gs>
                    <a:gs pos="30000">
                      <a:schemeClr val="tx1"/>
                    </a:gs>
                  </a:gsLst>
                  <a:lin ang="5400000" scaled="0"/>
                </a:gradFill>
              </a:rPr>
              <a:t>Dockerfile</a:t>
            </a:r>
            <a:r>
              <a:rPr lang="en-US" sz="2400" dirty="0">
                <a:gradFill>
                  <a:gsLst>
                    <a:gs pos="2917">
                      <a:schemeClr val="tx1"/>
                    </a:gs>
                    <a:gs pos="30000">
                      <a:schemeClr val="tx1"/>
                    </a:gs>
                  </a:gsLst>
                  <a:lin ang="5400000" scaled="0"/>
                </a:gradFill>
              </a:rPr>
              <a:t>: </a:t>
            </a:r>
            <a:r>
              <a:rPr lang="en-US" i="1" dirty="0"/>
              <a:t>docker build -t </a:t>
            </a:r>
            <a:r>
              <a:rPr lang="en-US" i="1" dirty="0" err="1"/>
              <a:t>dotnetcore</a:t>
            </a:r>
            <a:r>
              <a:rPr lang="en-US" i="1" dirty="0"/>
              <a:t>-demo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From a container:</a:t>
            </a:r>
          </a:p>
          <a:p>
            <a:pPr>
              <a:lnSpc>
                <a:spcPct val="90000"/>
              </a:lnSpc>
              <a:spcAft>
                <a:spcPts val="600"/>
              </a:spcAft>
            </a:pPr>
            <a:endParaRPr lang="en-US" sz="1000" dirty="0">
              <a:gradFill>
                <a:gsLst>
                  <a:gs pos="2917">
                    <a:schemeClr val="tx1"/>
                  </a:gs>
                  <a:gs pos="30000">
                    <a:schemeClr val="tx1"/>
                  </a:gs>
                </a:gsLst>
                <a:lin ang="5400000" scaled="0"/>
              </a:gradFill>
            </a:endParaRPr>
          </a:p>
          <a:p>
            <a:pPr>
              <a:lnSpc>
                <a:spcPct val="90000"/>
              </a:lnSpc>
              <a:spcAft>
                <a:spcPts val="600"/>
              </a:spcAft>
            </a:pPr>
            <a:r>
              <a:rPr lang="en-US" i="1" dirty="0">
                <a:gradFill>
                  <a:gsLst>
                    <a:gs pos="2917">
                      <a:schemeClr val="tx1"/>
                    </a:gs>
                    <a:gs pos="30000">
                      <a:schemeClr val="tx1"/>
                    </a:gs>
                  </a:gsLst>
                  <a:lin ang="5400000" scaled="0"/>
                </a:gradFill>
              </a:rPr>
              <a:t>docker run -</a:t>
            </a:r>
            <a:r>
              <a:rPr lang="en-US" i="1" dirty="0" err="1">
                <a:gradFill>
                  <a:gsLst>
                    <a:gs pos="2917">
                      <a:schemeClr val="tx1"/>
                    </a:gs>
                    <a:gs pos="30000">
                      <a:schemeClr val="tx1"/>
                    </a:gs>
                  </a:gsLst>
                  <a:lin ang="5400000" scaled="0"/>
                </a:gradFill>
              </a:rPr>
              <a:t>i</a:t>
            </a:r>
            <a:r>
              <a:rPr lang="en-US" i="1" dirty="0">
                <a:gradFill>
                  <a:gsLst>
                    <a:gs pos="2917">
                      <a:schemeClr val="tx1"/>
                    </a:gs>
                    <a:gs pos="30000">
                      <a:schemeClr val="tx1"/>
                    </a:gs>
                  </a:gsLst>
                  <a:lin ang="5400000" scaled="0"/>
                </a:gradFill>
              </a:rPr>
              <a:t> -t --name </a:t>
            </a:r>
            <a:r>
              <a:rPr lang="en-US" i="1" dirty="0" err="1">
                <a:gradFill>
                  <a:gsLst>
                    <a:gs pos="2917">
                      <a:schemeClr val="tx1"/>
                    </a:gs>
                    <a:gs pos="30000">
                      <a:schemeClr val="tx1"/>
                    </a:gs>
                  </a:gsLst>
                  <a:lin ang="5400000" scaled="0"/>
                </a:gradFill>
              </a:rPr>
              <a:t>geeklab</a:t>
            </a:r>
            <a:r>
              <a:rPr lang="en-US" i="1" dirty="0">
                <a:gradFill>
                  <a:gsLst>
                    <a:gs pos="2917">
                      <a:schemeClr val="tx1"/>
                    </a:gs>
                    <a:gs pos="30000">
                      <a:schemeClr val="tx1"/>
                    </a:gs>
                  </a:gsLst>
                  <a:lin ang="5400000" scaled="0"/>
                </a:gradFill>
              </a:rPr>
              <a:t> centos:7 /bin/bash</a:t>
            </a:r>
          </a:p>
          <a:p>
            <a:pPr>
              <a:lnSpc>
                <a:spcPct val="90000"/>
              </a:lnSpc>
              <a:spcAft>
                <a:spcPts val="600"/>
              </a:spcAft>
            </a:pPr>
            <a:endParaRPr lang="en-US" i="1" dirty="0">
              <a:gradFill>
                <a:gsLst>
                  <a:gs pos="2917">
                    <a:schemeClr val="tx1"/>
                  </a:gs>
                  <a:gs pos="30000">
                    <a:schemeClr val="tx1"/>
                  </a:gs>
                </a:gsLst>
                <a:lin ang="5400000" scaled="0"/>
              </a:gradFill>
            </a:endParaRPr>
          </a:p>
          <a:p>
            <a:pPr>
              <a:lnSpc>
                <a:spcPct val="90000"/>
              </a:lnSpc>
              <a:spcAft>
                <a:spcPts val="600"/>
              </a:spcAft>
            </a:pPr>
            <a:r>
              <a:rPr lang="en-US" i="1" dirty="0">
                <a:gradFill>
                  <a:gsLst>
                    <a:gs pos="2917">
                      <a:schemeClr val="tx1"/>
                    </a:gs>
                    <a:gs pos="30000">
                      <a:schemeClr val="tx1"/>
                    </a:gs>
                  </a:gsLst>
                  <a:lin ang="5400000" scaled="0"/>
                </a:gradFill>
              </a:rPr>
              <a:t>[root@873abc18f59d /]# </a:t>
            </a:r>
          </a:p>
          <a:p>
            <a:pPr>
              <a:lnSpc>
                <a:spcPct val="90000"/>
              </a:lnSpc>
              <a:spcAft>
                <a:spcPts val="600"/>
              </a:spcAft>
            </a:pPr>
            <a:r>
              <a:rPr lang="en-US" i="1" dirty="0">
                <a:gradFill>
                  <a:gsLst>
                    <a:gs pos="2917">
                      <a:schemeClr val="tx1"/>
                    </a:gs>
                    <a:gs pos="30000">
                      <a:schemeClr val="tx1"/>
                    </a:gs>
                  </a:gsLst>
                  <a:lin ang="5400000" scaled="0"/>
                </a:gradFill>
              </a:rPr>
              <a:t>[root@873abc18f59d /]# yum install httpd</a:t>
            </a:r>
          </a:p>
          <a:p>
            <a:pPr>
              <a:lnSpc>
                <a:spcPct val="90000"/>
              </a:lnSpc>
              <a:spcAft>
                <a:spcPts val="600"/>
              </a:spcAft>
            </a:pPr>
            <a:r>
              <a:rPr lang="en-US" i="1" dirty="0">
                <a:gradFill>
                  <a:gsLst>
                    <a:gs pos="2917">
                      <a:schemeClr val="tx1"/>
                    </a:gs>
                    <a:gs pos="30000">
                      <a:schemeClr val="tx1"/>
                    </a:gs>
                  </a:gsLst>
                  <a:lin ang="5400000" scaled="0"/>
                </a:gradFill>
              </a:rPr>
              <a:t>[root@873abc18f59d /]# exit</a:t>
            </a:r>
          </a:p>
          <a:p>
            <a:pPr>
              <a:lnSpc>
                <a:spcPct val="90000"/>
              </a:lnSpc>
              <a:spcAft>
                <a:spcPts val="600"/>
              </a:spcAft>
            </a:pPr>
            <a:endParaRPr lang="en-US" i="1" dirty="0">
              <a:gradFill>
                <a:gsLst>
                  <a:gs pos="2917">
                    <a:schemeClr val="tx1"/>
                  </a:gs>
                  <a:gs pos="30000">
                    <a:schemeClr val="tx1"/>
                  </a:gs>
                </a:gsLst>
                <a:lin ang="5400000" scaled="0"/>
              </a:gradFill>
            </a:endParaRPr>
          </a:p>
          <a:p>
            <a:pPr>
              <a:lnSpc>
                <a:spcPct val="90000"/>
              </a:lnSpc>
              <a:spcAft>
                <a:spcPts val="600"/>
              </a:spcAft>
            </a:pPr>
            <a:r>
              <a:rPr lang="en-US" i="1" dirty="0">
                <a:gradFill>
                  <a:gsLst>
                    <a:gs pos="2917">
                      <a:schemeClr val="tx1"/>
                    </a:gs>
                    <a:gs pos="30000">
                      <a:schemeClr val="tx1"/>
                    </a:gs>
                  </a:gsLst>
                  <a:lin ang="5400000" scaled="0"/>
                </a:gradFill>
              </a:rPr>
              <a:t>docker commit -m="CentOS 7 With httpd installed" -a "Geek Lab" </a:t>
            </a:r>
            <a:r>
              <a:rPr lang="en-US" i="1" dirty="0" err="1">
                <a:gradFill>
                  <a:gsLst>
                    <a:gs pos="2917">
                      <a:schemeClr val="tx1"/>
                    </a:gs>
                    <a:gs pos="30000">
                      <a:schemeClr val="tx1"/>
                    </a:gs>
                  </a:gsLst>
                  <a:lin ang="5400000" scaled="0"/>
                </a:gradFill>
              </a:rPr>
              <a:t>geeklab</a:t>
            </a:r>
            <a:r>
              <a:rPr lang="en-US" i="1" dirty="0">
                <a:gradFill>
                  <a:gsLst>
                    <a:gs pos="2917">
                      <a:schemeClr val="tx1"/>
                    </a:gs>
                    <a:gs pos="30000">
                      <a:schemeClr val="tx1"/>
                    </a:gs>
                  </a:gsLst>
                  <a:lin ang="5400000" scaled="0"/>
                </a:gradFill>
              </a:rPr>
              <a:t> centos7/httpd:v1</a:t>
            </a:r>
          </a:p>
          <a:p>
            <a:pPr>
              <a:lnSpc>
                <a:spcPct val="90000"/>
              </a:lnSpc>
              <a:spcAft>
                <a:spcPts val="600"/>
              </a:spcAft>
            </a:pPr>
            <a:endParaRPr lang="en-US" i="1" dirty="0">
              <a:gradFill>
                <a:gsLst>
                  <a:gs pos="2917">
                    <a:schemeClr val="tx1"/>
                  </a:gs>
                  <a:gs pos="30000">
                    <a:schemeClr val="tx1"/>
                  </a:gs>
                </a:gsLst>
                <a:lin ang="5400000" scaled="0"/>
              </a:gradFill>
            </a:endParaRPr>
          </a:p>
          <a:p>
            <a:pPr>
              <a:lnSpc>
                <a:spcPct val="90000"/>
              </a:lnSpc>
              <a:spcAft>
                <a:spcPts val="600"/>
              </a:spcAft>
            </a:pPr>
            <a:r>
              <a:rPr lang="en-US" i="1" dirty="0">
                <a:gradFill>
                  <a:gsLst>
                    <a:gs pos="2917">
                      <a:schemeClr val="tx1"/>
                    </a:gs>
                    <a:gs pos="30000">
                      <a:schemeClr val="tx1"/>
                    </a:gs>
                  </a:gsLst>
                  <a:lin ang="5400000" scaled="0"/>
                </a:gradFill>
              </a:rPr>
              <a:t>docker images</a:t>
            </a:r>
            <a:endParaRPr lang="en-US" sz="2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53872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C184-6C31-4E1B-97B8-B6FC70519B6B}"/>
              </a:ext>
            </a:extLst>
          </p:cNvPr>
          <p:cNvSpPr>
            <a:spLocks noGrp="1"/>
          </p:cNvSpPr>
          <p:nvPr>
            <p:ph type="title"/>
          </p:nvPr>
        </p:nvSpPr>
        <p:spPr/>
        <p:txBody>
          <a:bodyPr/>
          <a:lstStyle/>
          <a:p>
            <a:r>
              <a:rPr lang="en-US" dirty="0"/>
              <a:t> Basic Image Operations</a:t>
            </a:r>
          </a:p>
        </p:txBody>
      </p:sp>
      <p:sp>
        <p:nvSpPr>
          <p:cNvPr id="3" name="TextBox 2">
            <a:extLst>
              <a:ext uri="{FF2B5EF4-FFF2-40B4-BE49-F238E27FC236}">
                <a16:creationId xmlns:a16="http://schemas.microsoft.com/office/drawing/2014/main" id="{BFBE12E9-3CA0-4F06-8F4D-95117B804A8C}"/>
              </a:ext>
            </a:extLst>
          </p:cNvPr>
          <p:cNvSpPr txBox="1"/>
          <p:nvPr/>
        </p:nvSpPr>
        <p:spPr>
          <a:xfrm>
            <a:off x="460587" y="1679787"/>
            <a:ext cx="11020213" cy="447199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List images: </a:t>
            </a:r>
            <a:r>
              <a:rPr lang="en-US" i="1" dirty="0">
                <a:gradFill>
                  <a:gsLst>
                    <a:gs pos="2917">
                      <a:schemeClr val="tx1"/>
                    </a:gs>
                    <a:gs pos="30000">
                      <a:schemeClr val="tx1"/>
                    </a:gs>
                  </a:gsLst>
                  <a:lin ang="5400000" scaled="0"/>
                </a:gradFill>
              </a:rPr>
              <a:t>docker images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Remove images: </a:t>
            </a:r>
            <a:r>
              <a:rPr lang="en-US" i="1" dirty="0">
                <a:gradFill>
                  <a:gsLst>
                    <a:gs pos="2917">
                      <a:schemeClr val="tx1"/>
                    </a:gs>
                    <a:gs pos="30000">
                      <a:schemeClr val="tx1"/>
                    </a:gs>
                  </a:gsLst>
                  <a:lin ang="5400000" scaled="0"/>
                </a:gradFill>
              </a:rPr>
              <a:t>docker </a:t>
            </a:r>
            <a:r>
              <a:rPr lang="en-US" i="1" dirty="0" err="1">
                <a:gradFill>
                  <a:gsLst>
                    <a:gs pos="2917">
                      <a:schemeClr val="tx1"/>
                    </a:gs>
                    <a:gs pos="30000">
                      <a:schemeClr val="tx1"/>
                    </a:gs>
                  </a:gsLst>
                  <a:lin ang="5400000" scaled="0"/>
                </a:gradFill>
              </a:rPr>
              <a:t>rmi</a:t>
            </a:r>
            <a:r>
              <a:rPr lang="en-US" i="1" dirty="0">
                <a:gradFill>
                  <a:gsLst>
                    <a:gs pos="2917">
                      <a:schemeClr val="tx1"/>
                    </a:gs>
                    <a:gs pos="30000">
                      <a:schemeClr val="tx1"/>
                    </a:gs>
                  </a:gsLst>
                  <a:lin ang="5400000" scaled="0"/>
                </a:gradFill>
              </a:rPr>
              <a:t> </a:t>
            </a:r>
            <a:r>
              <a:rPr lang="en-US" i="1" dirty="0" err="1">
                <a:gradFill>
                  <a:gsLst>
                    <a:gs pos="2917">
                      <a:schemeClr val="tx1"/>
                    </a:gs>
                    <a:gs pos="30000">
                      <a:schemeClr val="tx1"/>
                    </a:gs>
                  </a:gsLst>
                  <a:lin ang="5400000" scaled="0"/>
                </a:gradFill>
              </a:rPr>
              <a:t>debian</a:t>
            </a:r>
            <a:endParaRPr lang="en-US" i="1" dirty="0">
              <a:gradFill>
                <a:gsLst>
                  <a:gs pos="2917">
                    <a:schemeClr val="tx1"/>
                  </a:gs>
                  <a:gs pos="30000">
                    <a:schemeClr val="tx1"/>
                  </a:gs>
                </a:gsLst>
                <a:lin ang="5400000" scaled="0"/>
              </a:gradFill>
            </a:endParaRPr>
          </a:p>
          <a:p>
            <a:pPr>
              <a:lnSpc>
                <a:spcPct val="90000"/>
              </a:lnSpc>
              <a:spcAft>
                <a:spcPts val="600"/>
              </a:spcAft>
            </a:pPr>
            <a:endParaRPr lang="en-US" i="1"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Tag images:</a:t>
            </a:r>
          </a:p>
          <a:p>
            <a:pPr>
              <a:lnSpc>
                <a:spcPct val="90000"/>
              </a:lnSpc>
              <a:spcAft>
                <a:spcPts val="600"/>
              </a:spcAft>
            </a:pPr>
            <a:r>
              <a:rPr lang="sv-SE" i="1" dirty="0">
                <a:gradFill>
                  <a:gsLst>
                    <a:gs pos="2917">
                      <a:schemeClr val="tx1"/>
                    </a:gs>
                    <a:gs pos="30000">
                      <a:schemeClr val="tx1"/>
                    </a:gs>
                  </a:gsLst>
                  <a:lin ang="5400000" scaled="0"/>
                </a:gradFill>
              </a:rPr>
              <a:t>docker tag httpd:test fedora/httpd:v1.0</a:t>
            </a:r>
          </a:p>
          <a:p>
            <a:pPr>
              <a:lnSpc>
                <a:spcPct val="90000"/>
              </a:lnSpc>
              <a:spcAft>
                <a:spcPts val="600"/>
              </a:spcAft>
            </a:pPr>
            <a:r>
              <a:rPr lang="sv-SE" i="1" dirty="0">
                <a:gradFill>
                  <a:gsLst>
                    <a:gs pos="2917">
                      <a:schemeClr val="tx1"/>
                    </a:gs>
                    <a:gs pos="30000">
                      <a:schemeClr val="tx1"/>
                    </a:gs>
                  </a:gsLst>
                  <a:lin ang="5400000" scaled="0"/>
                </a:gradFill>
              </a:rPr>
              <a:t>docker tag httpd:test myregistry.azurecr.io/fedora/httpd:v1.0</a:t>
            </a:r>
            <a:endParaRPr lang="en-US" i="1" dirty="0">
              <a:gradFill>
                <a:gsLst>
                  <a:gs pos="2917">
                    <a:schemeClr val="tx1"/>
                  </a:gs>
                  <a:gs pos="30000">
                    <a:schemeClr val="tx1"/>
                  </a:gs>
                </a:gsLst>
                <a:lin ang="5400000" scaled="0"/>
              </a:gradFill>
            </a:endParaRPr>
          </a:p>
          <a:p>
            <a:pPr>
              <a:lnSpc>
                <a:spcPct val="90000"/>
              </a:lnSpc>
              <a:spcAft>
                <a:spcPts val="600"/>
              </a:spcAft>
            </a:pPr>
            <a:endParaRPr lang="en-US" sz="2400" i="1"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Download Images</a:t>
            </a:r>
            <a:r>
              <a:rPr lang="en-US" sz="2400" i="1" dirty="0">
                <a:gradFill>
                  <a:gsLst>
                    <a:gs pos="2917">
                      <a:schemeClr val="tx1"/>
                    </a:gs>
                    <a:gs pos="30000">
                      <a:schemeClr val="tx1"/>
                    </a:gs>
                  </a:gsLst>
                  <a:lin ang="5400000" scaled="0"/>
                </a:gradFill>
              </a:rPr>
              <a:t>: </a:t>
            </a:r>
            <a:r>
              <a:rPr lang="en-US" i="1" dirty="0">
                <a:gradFill>
                  <a:gsLst>
                    <a:gs pos="2917">
                      <a:schemeClr val="tx1"/>
                    </a:gs>
                    <a:gs pos="30000">
                      <a:schemeClr val="tx1"/>
                    </a:gs>
                  </a:gsLst>
                  <a:lin ang="5400000" scaled="0"/>
                </a:gradFill>
              </a:rPr>
              <a:t>docker pull </a:t>
            </a:r>
            <a:r>
              <a:rPr lang="en-US" i="1" dirty="0" err="1">
                <a:gradFill>
                  <a:gsLst>
                    <a:gs pos="2917">
                      <a:schemeClr val="tx1"/>
                    </a:gs>
                    <a:gs pos="30000">
                      <a:schemeClr val="tx1"/>
                    </a:gs>
                  </a:gsLst>
                  <a:lin ang="5400000" scaled="0"/>
                </a:gradFill>
              </a:rPr>
              <a:t>debian</a:t>
            </a:r>
            <a:endParaRPr lang="en-US" i="1" dirty="0">
              <a:gradFill>
                <a:gsLst>
                  <a:gs pos="2917">
                    <a:schemeClr val="tx1"/>
                  </a:gs>
                  <a:gs pos="30000">
                    <a:schemeClr val="tx1"/>
                  </a:gs>
                </a:gsLst>
                <a:lin ang="5400000" scaled="0"/>
              </a:gradFill>
            </a:endParaRPr>
          </a:p>
          <a:p>
            <a:pPr>
              <a:lnSpc>
                <a:spcPct val="90000"/>
              </a:lnSpc>
              <a:spcAft>
                <a:spcPts val="600"/>
              </a:spcAft>
            </a:pPr>
            <a:endParaRPr lang="en-US" sz="2400" i="1"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Upload Images: </a:t>
            </a:r>
            <a:r>
              <a:rPr lang="en-US" i="1" dirty="0">
                <a:gradFill>
                  <a:gsLst>
                    <a:gs pos="2917">
                      <a:schemeClr val="tx1"/>
                    </a:gs>
                    <a:gs pos="30000">
                      <a:schemeClr val="tx1"/>
                    </a:gs>
                  </a:gsLst>
                  <a:lin ang="5400000" scaled="0"/>
                </a:gradFill>
              </a:rPr>
              <a:t>docker push </a:t>
            </a:r>
            <a:r>
              <a:rPr lang="sv-SE" i="1" dirty="0">
                <a:gradFill>
                  <a:gsLst>
                    <a:gs pos="2917">
                      <a:schemeClr val="tx1"/>
                    </a:gs>
                    <a:gs pos="30000">
                      <a:schemeClr val="tx1"/>
                    </a:gs>
                  </a:gsLst>
                  <a:lin ang="5400000" scaled="0"/>
                </a:gradFill>
              </a:rPr>
              <a:t>myregistry.azurecr.io/fedora/httpd:v1.0</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92925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B6112-3649-4871-99C6-B4230412DA02}"/>
              </a:ext>
            </a:extLst>
          </p:cNvPr>
          <p:cNvSpPr>
            <a:spLocks noGrp="1"/>
          </p:cNvSpPr>
          <p:nvPr>
            <p:ph type="title"/>
          </p:nvPr>
        </p:nvSpPr>
        <p:spPr>
          <a:xfrm>
            <a:off x="535093" y="291102"/>
            <a:ext cx="10966028" cy="899665"/>
          </a:xfrm>
        </p:spPr>
        <p:txBody>
          <a:bodyPr/>
          <a:lstStyle/>
          <a:p>
            <a:r>
              <a:rPr lang="en-US" dirty="0"/>
              <a:t>Container Lifecycle</a:t>
            </a:r>
          </a:p>
        </p:txBody>
      </p:sp>
      <p:pic>
        <p:nvPicPr>
          <p:cNvPr id="3" name="Picture 2">
            <a:extLst>
              <a:ext uri="{FF2B5EF4-FFF2-40B4-BE49-F238E27FC236}">
                <a16:creationId xmlns:a16="http://schemas.microsoft.com/office/drawing/2014/main" id="{04C6BCE3-CE3D-42FC-8DEF-E998063D4EDE}"/>
              </a:ext>
            </a:extLst>
          </p:cNvPr>
          <p:cNvPicPr>
            <a:picLocks noChangeAspect="1"/>
          </p:cNvPicPr>
          <p:nvPr/>
        </p:nvPicPr>
        <p:blipFill>
          <a:blip r:embed="rId2"/>
          <a:stretch>
            <a:fillRect/>
          </a:stretch>
        </p:blipFill>
        <p:spPr>
          <a:xfrm>
            <a:off x="697653" y="1341120"/>
            <a:ext cx="10728960" cy="5317067"/>
          </a:xfrm>
          <a:prstGeom prst="rect">
            <a:avLst/>
          </a:prstGeom>
        </p:spPr>
      </p:pic>
    </p:spTree>
    <p:extLst>
      <p:ext uri="{BB962C8B-B14F-4D97-AF65-F5344CB8AC3E}">
        <p14:creationId xmlns:p14="http://schemas.microsoft.com/office/powerpoint/2010/main" val="27595896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D27A-A6AF-47B5-A69D-2665B4DFD204}"/>
              </a:ext>
            </a:extLst>
          </p:cNvPr>
          <p:cNvSpPr>
            <a:spLocks noGrp="1"/>
          </p:cNvSpPr>
          <p:nvPr>
            <p:ph type="title"/>
          </p:nvPr>
        </p:nvSpPr>
        <p:spPr>
          <a:xfrm>
            <a:off x="528320" y="291102"/>
            <a:ext cx="11060853" cy="899665"/>
          </a:xfrm>
        </p:spPr>
        <p:txBody>
          <a:bodyPr/>
          <a:lstStyle/>
          <a:p>
            <a:r>
              <a:rPr lang="en-US" dirty="0"/>
              <a:t>Basic Container Operations</a:t>
            </a:r>
          </a:p>
        </p:txBody>
      </p:sp>
      <p:sp>
        <p:nvSpPr>
          <p:cNvPr id="3" name="TextBox 2">
            <a:extLst>
              <a:ext uri="{FF2B5EF4-FFF2-40B4-BE49-F238E27FC236}">
                <a16:creationId xmlns:a16="http://schemas.microsoft.com/office/drawing/2014/main" id="{45AC3329-99B0-42DE-87F3-53058A0EE85D}"/>
              </a:ext>
            </a:extLst>
          </p:cNvPr>
          <p:cNvSpPr txBox="1"/>
          <p:nvPr/>
        </p:nvSpPr>
        <p:spPr>
          <a:xfrm>
            <a:off x="582510" y="1374993"/>
            <a:ext cx="10471573" cy="54568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Run container: </a:t>
            </a:r>
            <a:r>
              <a:rPr lang="en-US" i="1" dirty="0">
                <a:gradFill>
                  <a:gsLst>
                    <a:gs pos="2917">
                      <a:schemeClr val="tx1"/>
                    </a:gs>
                    <a:gs pos="30000">
                      <a:schemeClr val="tx1"/>
                    </a:gs>
                  </a:gsLst>
                  <a:lin ang="5400000" scaled="0"/>
                </a:gradFill>
              </a:rPr>
              <a:t>docker run -it --rm -p 8080:80 --name </a:t>
            </a:r>
            <a:r>
              <a:rPr lang="en-US" i="1" dirty="0" err="1">
                <a:gradFill>
                  <a:gsLst>
                    <a:gs pos="2917">
                      <a:schemeClr val="tx1"/>
                    </a:gs>
                    <a:gs pos="30000">
                      <a:schemeClr val="tx1"/>
                    </a:gs>
                  </a:gsLst>
                  <a:lin ang="5400000" scaled="0"/>
                </a:gradFill>
              </a:rPr>
              <a:t>netcoredmo</a:t>
            </a:r>
            <a:r>
              <a:rPr lang="en-US" i="1" dirty="0">
                <a:gradFill>
                  <a:gsLst>
                    <a:gs pos="2917">
                      <a:schemeClr val="tx1"/>
                    </a:gs>
                    <a:gs pos="30000">
                      <a:schemeClr val="tx1"/>
                    </a:gs>
                  </a:gsLst>
                  <a:lin ang="5400000" scaled="0"/>
                </a:gradFill>
              </a:rPr>
              <a:t> </a:t>
            </a:r>
            <a:r>
              <a:rPr lang="en-US" i="1" dirty="0" err="1">
                <a:gradFill>
                  <a:gsLst>
                    <a:gs pos="2917">
                      <a:schemeClr val="tx1"/>
                    </a:gs>
                    <a:gs pos="30000">
                      <a:schemeClr val="tx1"/>
                    </a:gs>
                  </a:gsLst>
                  <a:lin ang="5400000" scaled="0"/>
                </a:gradFill>
              </a:rPr>
              <a:t>netcoredemo</a:t>
            </a:r>
            <a:endParaRPr lang="en-US" i="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List containers: </a:t>
            </a:r>
            <a:r>
              <a:rPr lang="en-US" i="1" dirty="0">
                <a:gradFill>
                  <a:gsLst>
                    <a:gs pos="2917">
                      <a:schemeClr val="tx1"/>
                    </a:gs>
                    <a:gs pos="30000">
                      <a:schemeClr val="tx1"/>
                    </a:gs>
                  </a:gsLst>
                  <a:lin ang="5400000" scaled="0"/>
                </a:gradFill>
              </a:rPr>
              <a:t>docker </a:t>
            </a:r>
            <a:r>
              <a:rPr lang="en-US" i="1" dirty="0" err="1">
                <a:gradFill>
                  <a:gsLst>
                    <a:gs pos="2917">
                      <a:schemeClr val="tx1"/>
                    </a:gs>
                    <a:gs pos="30000">
                      <a:schemeClr val="tx1"/>
                    </a:gs>
                  </a:gsLst>
                  <a:lin ang="5400000" scaled="0"/>
                </a:gradFill>
              </a:rPr>
              <a:t>ps</a:t>
            </a:r>
            <a:r>
              <a:rPr lang="en-US" i="1" dirty="0">
                <a:gradFill>
                  <a:gsLst>
                    <a:gs pos="2917">
                      <a:schemeClr val="tx1"/>
                    </a:gs>
                    <a:gs pos="30000">
                      <a:schemeClr val="tx1"/>
                    </a:gs>
                  </a:gsLst>
                  <a:lin ang="5400000" scaled="0"/>
                </a:gradFill>
              </a:rPr>
              <a:t> -a</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Stop container: </a:t>
            </a:r>
            <a:r>
              <a:rPr lang="en-US" i="1" dirty="0">
                <a:gradFill>
                  <a:gsLst>
                    <a:gs pos="2917">
                      <a:schemeClr val="tx1"/>
                    </a:gs>
                    <a:gs pos="30000">
                      <a:schemeClr val="tx1"/>
                    </a:gs>
                  </a:gsLst>
                  <a:lin ang="5400000" scaled="0"/>
                </a:gradFill>
              </a:rPr>
              <a:t>docker stop </a:t>
            </a:r>
            <a:r>
              <a:rPr lang="en-US" i="1" dirty="0" err="1">
                <a:gradFill>
                  <a:gsLst>
                    <a:gs pos="2917">
                      <a:schemeClr val="tx1"/>
                    </a:gs>
                    <a:gs pos="30000">
                      <a:schemeClr val="tx1"/>
                    </a:gs>
                  </a:gsLst>
                  <a:lin ang="5400000" scaled="0"/>
                </a:gradFill>
              </a:rPr>
              <a:t>netcoredemo</a:t>
            </a:r>
            <a:endParaRPr lang="en-US" i="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Parse container: </a:t>
            </a:r>
            <a:r>
              <a:rPr lang="en-US" i="1" dirty="0">
                <a:gradFill>
                  <a:gsLst>
                    <a:gs pos="2917">
                      <a:schemeClr val="tx1"/>
                    </a:gs>
                    <a:gs pos="30000">
                      <a:schemeClr val="tx1"/>
                    </a:gs>
                  </a:gsLst>
                  <a:lin ang="5400000" scaled="0"/>
                </a:gradFill>
              </a:rPr>
              <a:t>docker pause </a:t>
            </a:r>
            <a:r>
              <a:rPr lang="en-US" i="1" dirty="0" err="1">
                <a:gradFill>
                  <a:gsLst>
                    <a:gs pos="2917">
                      <a:schemeClr val="tx1"/>
                    </a:gs>
                    <a:gs pos="30000">
                      <a:schemeClr val="tx1"/>
                    </a:gs>
                  </a:gsLst>
                  <a:lin ang="5400000" scaled="0"/>
                </a:gradFill>
              </a:rPr>
              <a:t>netcoredemo</a:t>
            </a:r>
            <a:endParaRPr lang="en-US" i="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Restart container: </a:t>
            </a:r>
            <a:r>
              <a:rPr lang="en-US" i="1" dirty="0">
                <a:gradFill>
                  <a:gsLst>
                    <a:gs pos="2917">
                      <a:schemeClr val="tx1"/>
                    </a:gs>
                    <a:gs pos="30000">
                      <a:schemeClr val="tx1"/>
                    </a:gs>
                  </a:gsLst>
                  <a:lin ang="5400000" scaled="0"/>
                </a:gradFill>
              </a:rPr>
              <a:t>docker restart </a:t>
            </a:r>
            <a:r>
              <a:rPr lang="en-US" i="1" dirty="0" err="1">
                <a:gradFill>
                  <a:gsLst>
                    <a:gs pos="2917">
                      <a:schemeClr val="tx1"/>
                    </a:gs>
                    <a:gs pos="30000">
                      <a:schemeClr val="tx1"/>
                    </a:gs>
                  </a:gsLst>
                  <a:lin ang="5400000" scaled="0"/>
                </a:gradFill>
              </a:rPr>
              <a:t>netcoredemo</a:t>
            </a:r>
            <a:endParaRPr lang="en-US" i="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Remove container: </a:t>
            </a:r>
            <a:r>
              <a:rPr lang="en-US" i="1" dirty="0">
                <a:gradFill>
                  <a:gsLst>
                    <a:gs pos="2917">
                      <a:schemeClr val="tx1"/>
                    </a:gs>
                    <a:gs pos="30000">
                      <a:schemeClr val="tx1"/>
                    </a:gs>
                  </a:gsLst>
                  <a:lin ang="5400000" scaled="0"/>
                </a:gradFill>
              </a:rPr>
              <a:t>docker rm </a:t>
            </a:r>
            <a:r>
              <a:rPr lang="en-US" i="1" dirty="0" err="1">
                <a:gradFill>
                  <a:gsLst>
                    <a:gs pos="2917">
                      <a:schemeClr val="tx1"/>
                    </a:gs>
                    <a:gs pos="30000">
                      <a:schemeClr val="tx1"/>
                    </a:gs>
                  </a:gsLst>
                  <a:lin ang="5400000" scaled="0"/>
                </a:gradFill>
              </a:rPr>
              <a:t>netcoredemo</a:t>
            </a:r>
            <a:endParaRPr lang="en-US" i="1" dirty="0">
              <a:gradFill>
                <a:gsLst>
                  <a:gs pos="2917">
                    <a:schemeClr val="tx1"/>
                  </a:gs>
                  <a:gs pos="30000">
                    <a:schemeClr val="tx1"/>
                  </a:gs>
                </a:gsLst>
                <a:lin ang="5400000" scaled="0"/>
              </a:gradFill>
            </a:endParaRPr>
          </a:p>
          <a:p>
            <a:pPr>
              <a:lnSpc>
                <a:spcPct val="90000"/>
              </a:lnSpc>
              <a:spcAft>
                <a:spcPts val="600"/>
              </a:spcAft>
            </a:pPr>
            <a:endParaRPr lang="en-US" i="1"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Inspect container:</a:t>
            </a:r>
            <a:r>
              <a:rPr lang="en-US" i="1" dirty="0">
                <a:gradFill>
                  <a:gsLst>
                    <a:gs pos="2917">
                      <a:schemeClr val="tx1"/>
                    </a:gs>
                    <a:gs pos="30000">
                      <a:schemeClr val="tx1"/>
                    </a:gs>
                  </a:gsLst>
                  <a:lin ang="5400000" scaled="0"/>
                </a:gradFill>
              </a:rPr>
              <a:t> docker inspect </a:t>
            </a:r>
            <a:r>
              <a:rPr lang="en-US" i="1" dirty="0" err="1">
                <a:gradFill>
                  <a:gsLst>
                    <a:gs pos="2917">
                      <a:schemeClr val="tx1"/>
                    </a:gs>
                    <a:gs pos="30000">
                      <a:schemeClr val="tx1"/>
                    </a:gs>
                  </a:gsLst>
                  <a:lin ang="5400000" scaled="0"/>
                </a:gradFill>
              </a:rPr>
              <a:t>netcoredemo</a:t>
            </a:r>
            <a:endParaRPr lang="en-US"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164244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31DC-52A1-4DD7-B4F2-37EB6665DBC8}"/>
              </a:ext>
            </a:extLst>
          </p:cNvPr>
          <p:cNvSpPr>
            <a:spLocks noGrp="1"/>
          </p:cNvSpPr>
          <p:nvPr>
            <p:ph type="title"/>
          </p:nvPr>
        </p:nvSpPr>
        <p:spPr>
          <a:xfrm>
            <a:off x="568960" y="291102"/>
            <a:ext cx="10634133" cy="899665"/>
          </a:xfrm>
        </p:spPr>
        <p:txBody>
          <a:bodyPr/>
          <a:lstStyle/>
          <a:p>
            <a:r>
              <a:rPr lang="en-US" dirty="0"/>
              <a:t>Container Storage</a:t>
            </a:r>
          </a:p>
        </p:txBody>
      </p:sp>
      <p:sp>
        <p:nvSpPr>
          <p:cNvPr id="3" name="TextBox 2">
            <a:extLst>
              <a:ext uri="{FF2B5EF4-FFF2-40B4-BE49-F238E27FC236}">
                <a16:creationId xmlns:a16="http://schemas.microsoft.com/office/drawing/2014/main" id="{67DB12CB-995C-4FDC-94E9-0DE263B86B4C}"/>
              </a:ext>
            </a:extLst>
          </p:cNvPr>
          <p:cNvSpPr txBox="1"/>
          <p:nvPr/>
        </p:nvSpPr>
        <p:spPr>
          <a:xfrm>
            <a:off x="568960" y="1551095"/>
            <a:ext cx="10783147" cy="500136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Think running container as a process, any data stored inside the container is temporary. Just like a process, data stored in memory is temporary.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b="1" dirty="0">
                <a:gradFill>
                  <a:gsLst>
                    <a:gs pos="2917">
                      <a:schemeClr val="tx1"/>
                    </a:gs>
                    <a:gs pos="30000">
                      <a:schemeClr val="tx1"/>
                    </a:gs>
                  </a:gsLst>
                  <a:lin ang="5400000" scaled="0"/>
                </a:gradFill>
              </a:rPr>
              <a:t>What is a volume?</a:t>
            </a:r>
          </a:p>
          <a:p>
            <a:pPr>
              <a:lnSpc>
                <a:spcPct val="90000"/>
              </a:lnSpc>
              <a:spcAft>
                <a:spcPts val="600"/>
              </a:spcAft>
            </a:pPr>
            <a:r>
              <a:rPr lang="en-US" sz="2400" dirty="0">
                <a:gradFill>
                  <a:gsLst>
                    <a:gs pos="2917">
                      <a:schemeClr val="tx1"/>
                    </a:gs>
                    <a:gs pos="30000">
                      <a:schemeClr val="tx1"/>
                    </a:gs>
                  </a:gsLst>
                  <a:lin ang="5400000" scaled="0"/>
                </a:gradFill>
              </a:rPr>
              <a:t>A volume is stored on the host filesystem at a specific folder location. We'll choose a folder where we know the data isn't going to be modified by non-Docker processes.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Docker creates and manages the new volume by using the </a:t>
            </a:r>
            <a:r>
              <a:rPr lang="en-US" i="1" dirty="0">
                <a:gradFill>
                  <a:gsLst>
                    <a:gs pos="2917">
                      <a:schemeClr val="tx1"/>
                    </a:gs>
                    <a:gs pos="30000">
                      <a:schemeClr val="tx1"/>
                    </a:gs>
                  </a:gsLst>
                  <a:lin ang="5400000" scaled="0"/>
                </a:gradFill>
              </a:rPr>
              <a:t>docker volume create</a:t>
            </a:r>
            <a:r>
              <a:rPr lang="en-US" sz="2400" dirty="0">
                <a:gradFill>
                  <a:gsLst>
                    <a:gs pos="2917">
                      <a:schemeClr val="tx1"/>
                    </a:gs>
                    <a:gs pos="30000">
                      <a:schemeClr val="tx1"/>
                    </a:gs>
                  </a:gsLst>
                  <a:lin ang="5400000" scaled="0"/>
                </a:gradFill>
              </a:rPr>
              <a:t> command. This command can form part of our </a:t>
            </a:r>
            <a:r>
              <a:rPr lang="en-US" sz="2400" dirty="0" err="1">
                <a:gradFill>
                  <a:gsLst>
                    <a:gs pos="2917">
                      <a:schemeClr val="tx1"/>
                    </a:gs>
                    <a:gs pos="30000">
                      <a:schemeClr val="tx1"/>
                    </a:gs>
                  </a:gsLst>
                  <a:lin ang="5400000" scaled="0"/>
                </a:gradFill>
              </a:rPr>
              <a:t>Dockerfile</a:t>
            </a:r>
            <a:r>
              <a:rPr lang="en-US" sz="2400" dirty="0">
                <a:gradFill>
                  <a:gsLst>
                    <a:gs pos="2917">
                      <a:schemeClr val="tx1"/>
                    </a:gs>
                    <a:gs pos="30000">
                      <a:schemeClr val="tx1"/>
                    </a:gs>
                  </a:gsLst>
                  <a:lin ang="5400000" scaled="0"/>
                </a:gradFill>
              </a:rPr>
              <a:t> definition, which means that we can create volumes as part of the container creation process. Docker will create the volume if it doesn't exist when you try to mount the volume into a container the first time.</a:t>
            </a:r>
          </a:p>
        </p:txBody>
      </p:sp>
    </p:spTree>
    <p:extLst>
      <p:ext uri="{BB962C8B-B14F-4D97-AF65-F5344CB8AC3E}">
        <p14:creationId xmlns:p14="http://schemas.microsoft.com/office/powerpoint/2010/main" val="42291834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FB8E-BAE1-4F6E-851F-60126752B8F1}"/>
              </a:ext>
            </a:extLst>
          </p:cNvPr>
          <p:cNvSpPr>
            <a:spLocks noGrp="1"/>
          </p:cNvSpPr>
          <p:nvPr>
            <p:ph type="title"/>
          </p:nvPr>
        </p:nvSpPr>
        <p:spPr>
          <a:xfrm>
            <a:off x="643466" y="399475"/>
            <a:ext cx="10722187" cy="899665"/>
          </a:xfrm>
        </p:spPr>
        <p:txBody>
          <a:bodyPr/>
          <a:lstStyle/>
          <a:p>
            <a:r>
              <a:rPr lang="en-US" dirty="0"/>
              <a:t>Container Storage Samples</a:t>
            </a:r>
          </a:p>
        </p:txBody>
      </p:sp>
      <p:sp>
        <p:nvSpPr>
          <p:cNvPr id="3" name="TextBox 2">
            <a:extLst>
              <a:ext uri="{FF2B5EF4-FFF2-40B4-BE49-F238E27FC236}">
                <a16:creationId xmlns:a16="http://schemas.microsoft.com/office/drawing/2014/main" id="{59EC5C08-00EA-4EAD-B9D5-B6B6221FFD9F}"/>
              </a:ext>
            </a:extLst>
          </p:cNvPr>
          <p:cNvSpPr txBox="1"/>
          <p:nvPr/>
        </p:nvSpPr>
        <p:spPr>
          <a:xfrm>
            <a:off x="643466" y="1720426"/>
            <a:ext cx="10579947" cy="4133439"/>
          </a:xfrm>
          <a:prstGeom prst="rect">
            <a:avLst/>
          </a:prstGeom>
          <a:noFill/>
        </p:spPr>
        <p:txBody>
          <a:bodyPr wrap="square" lIns="182880" tIns="146304" rIns="182880" bIns="146304" rtlCol="0">
            <a:spAutoFit/>
          </a:bodyPr>
          <a:lstStyle/>
          <a:p>
            <a:pPr>
              <a:lnSpc>
                <a:spcPct val="90000"/>
              </a:lnSpc>
              <a:spcAft>
                <a:spcPts val="600"/>
              </a:spcAft>
            </a:pPr>
            <a:r>
              <a:rPr lang="en-US" i="1" dirty="0">
                <a:gradFill>
                  <a:gsLst>
                    <a:gs pos="2917">
                      <a:schemeClr val="tx1"/>
                    </a:gs>
                    <a:gs pos="30000">
                      <a:schemeClr val="tx1"/>
                    </a:gs>
                  </a:gsLst>
                  <a:lin ang="5400000" scaled="0"/>
                </a:gradFill>
              </a:rPr>
              <a:t># create volume named </a:t>
            </a:r>
            <a:r>
              <a:rPr lang="en-US" i="1" dirty="0" err="1">
                <a:gradFill>
                  <a:gsLst>
                    <a:gs pos="2917">
                      <a:schemeClr val="tx1"/>
                    </a:gs>
                    <a:gs pos="30000">
                      <a:schemeClr val="tx1"/>
                    </a:gs>
                  </a:gsLst>
                  <a:lin ang="5400000" scaled="0"/>
                </a:gradFill>
              </a:rPr>
              <a:t>logdata</a:t>
            </a:r>
            <a:r>
              <a:rPr lang="en-US" i="1" dirty="0">
                <a:gradFill>
                  <a:gsLst>
                    <a:gs pos="2917">
                      <a:schemeClr val="tx1"/>
                    </a:gs>
                    <a:gs pos="30000">
                      <a:schemeClr val="tx1"/>
                    </a:gs>
                  </a:gsLst>
                  <a:lin ang="5400000" scaled="0"/>
                </a:gradFill>
              </a:rPr>
              <a:t> at default docker volume location</a:t>
            </a:r>
          </a:p>
          <a:p>
            <a:pPr>
              <a:lnSpc>
                <a:spcPct val="90000"/>
              </a:lnSpc>
              <a:spcAft>
                <a:spcPts val="600"/>
              </a:spcAft>
            </a:pPr>
            <a:r>
              <a:rPr lang="en-US" i="1" dirty="0">
                <a:gradFill>
                  <a:gsLst>
                    <a:gs pos="2917">
                      <a:schemeClr val="tx1"/>
                    </a:gs>
                    <a:gs pos="30000">
                      <a:schemeClr val="tx1"/>
                    </a:gs>
                  </a:gsLst>
                  <a:lin ang="5400000" scaled="0"/>
                </a:gradFill>
              </a:rPr>
              <a:t>docker volume create </a:t>
            </a:r>
            <a:r>
              <a:rPr lang="en-US" i="1" dirty="0" err="1">
                <a:gradFill>
                  <a:gsLst>
                    <a:gs pos="2917">
                      <a:schemeClr val="tx1"/>
                    </a:gs>
                    <a:gs pos="30000">
                      <a:schemeClr val="tx1"/>
                    </a:gs>
                  </a:gsLst>
                  <a:lin ang="5400000" scaled="0"/>
                </a:gradFill>
              </a:rPr>
              <a:t>logdata</a:t>
            </a:r>
            <a:endParaRPr lang="en-US" i="1" dirty="0">
              <a:gradFill>
                <a:gsLst>
                  <a:gs pos="2917">
                    <a:schemeClr val="tx1"/>
                  </a:gs>
                  <a:gs pos="30000">
                    <a:schemeClr val="tx1"/>
                  </a:gs>
                </a:gsLst>
                <a:lin ang="5400000" scaled="0"/>
              </a:gradFill>
            </a:endParaRP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i="1" dirty="0">
                <a:gradFill>
                  <a:gsLst>
                    <a:gs pos="2917">
                      <a:schemeClr val="tx1"/>
                    </a:gs>
                    <a:gs pos="30000">
                      <a:schemeClr val="tx1"/>
                    </a:gs>
                  </a:gsLst>
                  <a:lin ang="5400000" scaled="0"/>
                </a:gradFill>
              </a:rPr>
              <a:t># uses </a:t>
            </a:r>
            <a:r>
              <a:rPr lang="en-US" i="1" dirty="0" err="1">
                <a:gradFill>
                  <a:gsLst>
                    <a:gs pos="2917">
                      <a:schemeClr val="tx1"/>
                    </a:gs>
                    <a:gs pos="30000">
                      <a:schemeClr val="tx1"/>
                    </a:gs>
                  </a:gsLst>
                  <a:lin ang="5400000" scaled="0"/>
                </a:gradFill>
              </a:rPr>
              <a:t>nfs</a:t>
            </a:r>
            <a:r>
              <a:rPr lang="en-US" i="1" dirty="0">
                <a:gradFill>
                  <a:gsLst>
                    <a:gs pos="2917">
                      <a:schemeClr val="tx1"/>
                    </a:gs>
                    <a:gs pos="30000">
                      <a:schemeClr val="tx1"/>
                    </a:gs>
                  </a:gsLst>
                  <a:lin ang="5400000" scaled="0"/>
                </a:gradFill>
              </a:rPr>
              <a:t> to mount the /path/to/</a:t>
            </a:r>
            <a:r>
              <a:rPr lang="en-US" i="1" dirty="0" err="1">
                <a:gradFill>
                  <a:gsLst>
                    <a:gs pos="2917">
                      <a:schemeClr val="tx1"/>
                    </a:gs>
                    <a:gs pos="30000">
                      <a:schemeClr val="tx1"/>
                    </a:gs>
                  </a:gsLst>
                  <a:lin ang="5400000" scaled="0"/>
                </a:gradFill>
              </a:rPr>
              <a:t>dir</a:t>
            </a:r>
            <a:r>
              <a:rPr lang="en-US" i="1" dirty="0">
                <a:gradFill>
                  <a:gsLst>
                    <a:gs pos="2917">
                      <a:schemeClr val="tx1"/>
                    </a:gs>
                    <a:gs pos="30000">
                      <a:schemeClr val="tx1"/>
                    </a:gs>
                  </a:gsLst>
                  <a:lin ang="5400000" scaled="0"/>
                </a:gradFill>
              </a:rPr>
              <a:t> in </a:t>
            </a:r>
            <a:r>
              <a:rPr lang="en-US" i="1" dirty="0" err="1">
                <a:gradFill>
                  <a:gsLst>
                    <a:gs pos="2917">
                      <a:schemeClr val="tx1"/>
                    </a:gs>
                    <a:gs pos="30000">
                      <a:schemeClr val="tx1"/>
                    </a:gs>
                  </a:gsLst>
                  <a:lin ang="5400000" scaled="0"/>
                </a:gradFill>
              </a:rPr>
              <a:t>rw</a:t>
            </a:r>
            <a:r>
              <a:rPr lang="en-US" i="1" dirty="0">
                <a:gradFill>
                  <a:gsLst>
                    <a:gs pos="2917">
                      <a:schemeClr val="tx1"/>
                    </a:gs>
                    <a:gs pos="30000">
                      <a:schemeClr val="tx1"/>
                    </a:gs>
                  </a:gsLst>
                  <a:lin ang="5400000" scaled="0"/>
                </a:gradFill>
              </a:rPr>
              <a:t> mode from 192.168.1.1</a:t>
            </a:r>
          </a:p>
          <a:p>
            <a:pPr>
              <a:lnSpc>
                <a:spcPct val="90000"/>
              </a:lnSpc>
              <a:spcAft>
                <a:spcPts val="600"/>
              </a:spcAft>
            </a:pPr>
            <a:r>
              <a:rPr lang="en-US" i="1" dirty="0">
                <a:gradFill>
                  <a:gsLst>
                    <a:gs pos="2917">
                      <a:schemeClr val="tx1"/>
                    </a:gs>
                    <a:gs pos="30000">
                      <a:schemeClr val="tx1"/>
                    </a:gs>
                  </a:gsLst>
                  <a:lin ang="5400000" scaled="0"/>
                </a:gradFill>
              </a:rPr>
              <a:t>docker volume create --driver local \</a:t>
            </a:r>
          </a:p>
          <a:p>
            <a:pPr>
              <a:lnSpc>
                <a:spcPct val="90000"/>
              </a:lnSpc>
              <a:spcAft>
                <a:spcPts val="600"/>
              </a:spcAft>
            </a:pPr>
            <a:r>
              <a:rPr lang="en-US" i="1" dirty="0">
                <a:gradFill>
                  <a:gsLst>
                    <a:gs pos="2917">
                      <a:schemeClr val="tx1"/>
                    </a:gs>
                    <a:gs pos="30000">
                      <a:schemeClr val="tx1"/>
                    </a:gs>
                  </a:gsLst>
                  <a:lin ang="5400000" scaled="0"/>
                </a:gradFill>
              </a:rPr>
              <a:t>    --opt type=</a:t>
            </a:r>
            <a:r>
              <a:rPr lang="en-US" i="1" dirty="0" err="1">
                <a:gradFill>
                  <a:gsLst>
                    <a:gs pos="2917">
                      <a:schemeClr val="tx1"/>
                    </a:gs>
                    <a:gs pos="30000">
                      <a:schemeClr val="tx1"/>
                    </a:gs>
                  </a:gsLst>
                  <a:lin ang="5400000" scaled="0"/>
                </a:gradFill>
              </a:rPr>
              <a:t>nfs</a:t>
            </a:r>
            <a:r>
              <a:rPr lang="en-US" i="1" dirty="0">
                <a:gradFill>
                  <a:gsLst>
                    <a:gs pos="2917">
                      <a:schemeClr val="tx1"/>
                    </a:gs>
                    <a:gs pos="30000">
                      <a:schemeClr val="tx1"/>
                    </a:gs>
                  </a:gsLst>
                  <a:lin ang="5400000" scaled="0"/>
                </a:gradFill>
              </a:rPr>
              <a:t> \</a:t>
            </a:r>
          </a:p>
          <a:p>
            <a:pPr>
              <a:lnSpc>
                <a:spcPct val="90000"/>
              </a:lnSpc>
              <a:spcAft>
                <a:spcPts val="600"/>
              </a:spcAft>
            </a:pPr>
            <a:r>
              <a:rPr lang="en-US" i="1" dirty="0">
                <a:gradFill>
                  <a:gsLst>
                    <a:gs pos="2917">
                      <a:schemeClr val="tx1"/>
                    </a:gs>
                    <a:gs pos="30000">
                      <a:schemeClr val="tx1"/>
                    </a:gs>
                  </a:gsLst>
                  <a:lin ang="5400000" scaled="0"/>
                </a:gradFill>
              </a:rPr>
              <a:t>    --opt o=</a:t>
            </a:r>
            <a:r>
              <a:rPr lang="en-US" i="1" dirty="0" err="1">
                <a:gradFill>
                  <a:gsLst>
                    <a:gs pos="2917">
                      <a:schemeClr val="tx1"/>
                    </a:gs>
                    <a:gs pos="30000">
                      <a:schemeClr val="tx1"/>
                    </a:gs>
                  </a:gsLst>
                  <a:lin ang="5400000" scaled="0"/>
                </a:gradFill>
              </a:rPr>
              <a:t>addr</a:t>
            </a:r>
            <a:r>
              <a:rPr lang="en-US" i="1" dirty="0">
                <a:gradFill>
                  <a:gsLst>
                    <a:gs pos="2917">
                      <a:schemeClr val="tx1"/>
                    </a:gs>
                    <a:gs pos="30000">
                      <a:schemeClr val="tx1"/>
                    </a:gs>
                  </a:gsLst>
                  <a:lin ang="5400000" scaled="0"/>
                </a:gradFill>
              </a:rPr>
              <a:t>=192.168.1.1,rw \</a:t>
            </a:r>
          </a:p>
          <a:p>
            <a:pPr>
              <a:lnSpc>
                <a:spcPct val="90000"/>
              </a:lnSpc>
              <a:spcAft>
                <a:spcPts val="600"/>
              </a:spcAft>
            </a:pPr>
            <a:r>
              <a:rPr lang="en-US" i="1" dirty="0">
                <a:gradFill>
                  <a:gsLst>
                    <a:gs pos="2917">
                      <a:schemeClr val="tx1"/>
                    </a:gs>
                    <a:gs pos="30000">
                      <a:schemeClr val="tx1"/>
                    </a:gs>
                  </a:gsLst>
                  <a:lin ang="5400000" scaled="0"/>
                </a:gradFill>
              </a:rPr>
              <a:t>    --opt device=/path/to/</a:t>
            </a:r>
            <a:r>
              <a:rPr lang="en-US" i="1" dirty="0" err="1">
                <a:gradFill>
                  <a:gsLst>
                    <a:gs pos="2917">
                      <a:schemeClr val="tx1"/>
                    </a:gs>
                    <a:gs pos="30000">
                      <a:schemeClr val="tx1"/>
                    </a:gs>
                  </a:gsLst>
                  <a:lin ang="5400000" scaled="0"/>
                </a:gradFill>
              </a:rPr>
              <a:t>dir</a:t>
            </a:r>
            <a:r>
              <a:rPr lang="en-US" i="1" dirty="0">
                <a:gradFill>
                  <a:gsLst>
                    <a:gs pos="2917">
                      <a:schemeClr val="tx1"/>
                    </a:gs>
                    <a:gs pos="30000">
                      <a:schemeClr val="tx1"/>
                    </a:gs>
                  </a:gsLst>
                  <a:lin ang="5400000" scaled="0"/>
                </a:gradFill>
              </a:rPr>
              <a:t> \</a:t>
            </a:r>
          </a:p>
          <a:p>
            <a:pPr>
              <a:lnSpc>
                <a:spcPct val="90000"/>
              </a:lnSpc>
              <a:spcAft>
                <a:spcPts val="600"/>
              </a:spcAft>
            </a:pPr>
            <a:r>
              <a:rPr lang="en-US" i="1" dirty="0">
                <a:gradFill>
                  <a:gsLst>
                    <a:gs pos="2917">
                      <a:schemeClr val="tx1"/>
                    </a:gs>
                    <a:gs pos="30000">
                      <a:schemeClr val="tx1"/>
                    </a:gs>
                  </a:gsLst>
                  <a:lin ang="5400000" scaled="0"/>
                </a:gradFill>
              </a:rPr>
              <a:t>    foo</a:t>
            </a:r>
          </a:p>
          <a:p>
            <a:pPr>
              <a:lnSpc>
                <a:spcPct val="90000"/>
              </a:lnSpc>
              <a:spcAft>
                <a:spcPts val="600"/>
              </a:spcAft>
            </a:pPr>
            <a:endParaRPr lang="en-US" i="1" dirty="0">
              <a:gradFill>
                <a:gsLst>
                  <a:gs pos="2917">
                    <a:schemeClr val="tx1"/>
                  </a:gs>
                  <a:gs pos="30000">
                    <a:schemeClr val="tx1"/>
                  </a:gs>
                </a:gsLst>
                <a:lin ang="5400000" scaled="0"/>
              </a:gradFill>
            </a:endParaRPr>
          </a:p>
          <a:p>
            <a:pPr>
              <a:lnSpc>
                <a:spcPct val="90000"/>
              </a:lnSpc>
              <a:spcAft>
                <a:spcPts val="600"/>
              </a:spcAft>
            </a:pPr>
            <a:r>
              <a:rPr lang="en-US" i="1" dirty="0">
                <a:gradFill>
                  <a:gsLst>
                    <a:gs pos="2917">
                      <a:schemeClr val="tx1"/>
                    </a:gs>
                    <a:gs pos="30000">
                      <a:schemeClr val="tx1"/>
                    </a:gs>
                  </a:gsLst>
                  <a:lin ang="5400000" scaled="0"/>
                </a:gradFill>
              </a:rPr>
              <a:t># mount volume to /</a:t>
            </a:r>
            <a:r>
              <a:rPr lang="en-US" i="1" dirty="0" err="1">
                <a:gradFill>
                  <a:gsLst>
                    <a:gs pos="2917">
                      <a:schemeClr val="tx1"/>
                    </a:gs>
                    <a:gs pos="30000">
                      <a:schemeClr val="tx1"/>
                    </a:gs>
                  </a:gsLst>
                  <a:lin ang="5400000" scaled="0"/>
                </a:gradFill>
              </a:rPr>
              <a:t>logata</a:t>
            </a:r>
            <a:r>
              <a:rPr lang="en-US" i="1" dirty="0">
                <a:gradFill>
                  <a:gsLst>
                    <a:gs pos="2917">
                      <a:schemeClr val="tx1"/>
                    </a:gs>
                    <a:gs pos="30000">
                      <a:schemeClr val="tx1"/>
                    </a:gs>
                  </a:gsLst>
                  <a:lin ang="5400000" scaled="0"/>
                </a:gradFill>
              </a:rPr>
              <a:t> and list its content</a:t>
            </a:r>
          </a:p>
          <a:p>
            <a:pPr>
              <a:lnSpc>
                <a:spcPct val="90000"/>
              </a:lnSpc>
              <a:spcAft>
                <a:spcPts val="600"/>
              </a:spcAft>
            </a:pPr>
            <a:r>
              <a:rPr lang="en-US" i="1" dirty="0">
                <a:gradFill>
                  <a:gsLst>
                    <a:gs pos="2917">
                      <a:schemeClr val="tx1"/>
                    </a:gs>
                    <a:gs pos="30000">
                      <a:schemeClr val="tx1"/>
                    </a:gs>
                  </a:gsLst>
                  <a:lin ang="5400000" scaled="0"/>
                </a:gradFill>
              </a:rPr>
              <a:t>docker run -d -v </a:t>
            </a:r>
            <a:r>
              <a:rPr lang="en-US" i="1" dirty="0" err="1">
                <a:gradFill>
                  <a:gsLst>
                    <a:gs pos="2917">
                      <a:schemeClr val="tx1"/>
                    </a:gs>
                    <a:gs pos="30000">
                      <a:schemeClr val="tx1"/>
                    </a:gs>
                  </a:gsLst>
                  <a:lin ang="5400000" scaled="0"/>
                </a:gradFill>
              </a:rPr>
              <a:t>logdata</a:t>
            </a:r>
            <a:r>
              <a:rPr lang="en-US" i="1" dirty="0">
                <a:gradFill>
                  <a:gsLst>
                    <a:gs pos="2917">
                      <a:schemeClr val="tx1"/>
                    </a:gs>
                    <a:gs pos="30000">
                      <a:schemeClr val="tx1"/>
                    </a:gs>
                  </a:gsLst>
                  <a:lin ang="5400000" scaled="0"/>
                </a:gradFill>
              </a:rPr>
              <a:t>:/</a:t>
            </a:r>
            <a:r>
              <a:rPr lang="en-US" i="1" dirty="0" err="1">
                <a:gradFill>
                  <a:gsLst>
                    <a:gs pos="2917">
                      <a:schemeClr val="tx1"/>
                    </a:gs>
                    <a:gs pos="30000">
                      <a:schemeClr val="tx1"/>
                    </a:gs>
                  </a:gsLst>
                  <a:lin ang="5400000" scaled="0"/>
                </a:gradFill>
              </a:rPr>
              <a:t>logata</a:t>
            </a:r>
            <a:r>
              <a:rPr lang="en-US" i="1" dirty="0">
                <a:gradFill>
                  <a:gsLst>
                    <a:gs pos="2917">
                      <a:schemeClr val="tx1"/>
                    </a:gs>
                    <a:gs pos="30000">
                      <a:schemeClr val="tx1"/>
                    </a:gs>
                  </a:gsLst>
                  <a:lin ang="5400000" scaled="0"/>
                </a:gradFill>
              </a:rPr>
              <a:t> alpine ls /</a:t>
            </a:r>
            <a:r>
              <a:rPr lang="en-US" i="1" dirty="0" err="1">
                <a:gradFill>
                  <a:gsLst>
                    <a:gs pos="2917">
                      <a:schemeClr val="tx1"/>
                    </a:gs>
                    <a:gs pos="30000">
                      <a:schemeClr val="tx1"/>
                    </a:gs>
                  </a:gsLst>
                  <a:lin ang="5400000" scaled="0"/>
                </a:gradFill>
              </a:rPr>
              <a:t>logdata</a:t>
            </a:r>
            <a:endParaRPr lang="en-US"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81035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AF6B-A52D-4181-845E-B02F35D5108D}"/>
              </a:ext>
            </a:extLst>
          </p:cNvPr>
          <p:cNvSpPr>
            <a:spLocks noGrp="1"/>
          </p:cNvSpPr>
          <p:nvPr>
            <p:ph type="title"/>
          </p:nvPr>
        </p:nvSpPr>
        <p:spPr>
          <a:xfrm>
            <a:off x="616373" y="291102"/>
            <a:ext cx="10742508" cy="899665"/>
          </a:xfrm>
        </p:spPr>
        <p:txBody>
          <a:bodyPr/>
          <a:lstStyle/>
          <a:p>
            <a:r>
              <a:rPr lang="en-US" dirty="0"/>
              <a:t>Container Network</a:t>
            </a:r>
          </a:p>
        </p:txBody>
      </p:sp>
      <p:sp>
        <p:nvSpPr>
          <p:cNvPr id="3" name="TextBox 2">
            <a:extLst>
              <a:ext uri="{FF2B5EF4-FFF2-40B4-BE49-F238E27FC236}">
                <a16:creationId xmlns:a16="http://schemas.microsoft.com/office/drawing/2014/main" id="{4957B121-2D29-42F7-963A-502FA3739354}"/>
              </a:ext>
            </a:extLst>
          </p:cNvPr>
          <p:cNvSpPr txBox="1"/>
          <p:nvPr/>
        </p:nvSpPr>
        <p:spPr>
          <a:xfrm>
            <a:off x="548641" y="1632371"/>
            <a:ext cx="10952480" cy="391491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Docker provides us with three pre-configured network configurations:</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Bridge - </a:t>
            </a:r>
            <a:r>
              <a:rPr lang="en-US" dirty="0">
                <a:gradFill>
                  <a:gsLst>
                    <a:gs pos="2917">
                      <a:schemeClr val="tx1"/>
                    </a:gs>
                    <a:gs pos="30000">
                      <a:schemeClr val="tx1"/>
                    </a:gs>
                  </a:gsLst>
                  <a:lin ang="5400000" scaled="0"/>
                </a:gradFill>
              </a:rPr>
              <a:t>the default network for containers launched without specifying any network configuration. It is an internal, private network from the Docker host network. Containers connected to the bridge network are allowed to access other bridge connected containers by IP address only. The hostname defaults to the container name.</a:t>
            </a:r>
          </a:p>
          <a:p>
            <a:pPr>
              <a:lnSpc>
                <a:spcPct val="90000"/>
              </a:lnSpc>
              <a:spcAft>
                <a:spcPts val="600"/>
              </a:spcAft>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Host - </a:t>
            </a:r>
            <a:r>
              <a:rPr lang="en-US" dirty="0">
                <a:gradFill>
                  <a:gsLst>
                    <a:gs pos="2917">
                      <a:schemeClr val="tx1"/>
                    </a:gs>
                    <a:gs pos="30000">
                      <a:schemeClr val="tx1"/>
                    </a:gs>
                  </a:gsLst>
                  <a:lin ang="5400000" scaled="0"/>
                </a:gradFill>
              </a:rPr>
              <a:t>The host network allows us to run the container on the host network directly. This configuration effectively removes the isolation between the host and the container at a network level.</a:t>
            </a:r>
          </a:p>
          <a:p>
            <a:pPr marL="342900" indent="-342900">
              <a:lnSpc>
                <a:spcPct val="90000"/>
              </a:lnSpc>
              <a:spcAft>
                <a:spcPts val="600"/>
              </a:spcAft>
              <a:buFont typeface="Arial" panose="020B0604020202020204" pitchFamily="34" charset="0"/>
              <a:buChar char="•"/>
            </a:pP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None - </a:t>
            </a:r>
            <a:r>
              <a:rPr lang="en-US" dirty="0"/>
              <a:t>We use the none network option to disable networking for containers.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66146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85DF-297F-400D-8D66-4845FA5A23FA}"/>
              </a:ext>
            </a:extLst>
          </p:cNvPr>
          <p:cNvSpPr>
            <a:spLocks noGrp="1"/>
          </p:cNvSpPr>
          <p:nvPr>
            <p:ph type="title"/>
          </p:nvPr>
        </p:nvSpPr>
        <p:spPr>
          <a:xfrm>
            <a:off x="467358" y="291102"/>
            <a:ext cx="11006669" cy="899665"/>
          </a:xfrm>
        </p:spPr>
        <p:txBody>
          <a:bodyPr/>
          <a:lstStyle/>
          <a:p>
            <a:r>
              <a:rPr lang="en-GB" dirty="0"/>
              <a:t>What is a </a:t>
            </a:r>
            <a:r>
              <a:rPr lang="en-GB" dirty="0">
                <a:solidFill>
                  <a:srgbClr val="0078D7"/>
                </a:solidFill>
              </a:rPr>
              <a:t>container?</a:t>
            </a:r>
            <a:endParaRPr lang="en-US" dirty="0"/>
          </a:p>
        </p:txBody>
      </p:sp>
      <p:sp>
        <p:nvSpPr>
          <p:cNvPr id="3" name="Rectangle 2">
            <a:extLst>
              <a:ext uri="{FF2B5EF4-FFF2-40B4-BE49-F238E27FC236}">
                <a16:creationId xmlns:a16="http://schemas.microsoft.com/office/drawing/2014/main" id="{8A56F7C6-7FE6-4102-97D1-77AB76BB1E73}"/>
              </a:ext>
            </a:extLst>
          </p:cNvPr>
          <p:cNvSpPr/>
          <p:nvPr/>
        </p:nvSpPr>
        <p:spPr>
          <a:xfrm>
            <a:off x="467359" y="1611057"/>
            <a:ext cx="10437707" cy="3877985"/>
          </a:xfrm>
          <a:prstGeom prst="rect">
            <a:avLst/>
          </a:prstGeom>
        </p:spPr>
        <p:txBody>
          <a:bodyPr wrap="square">
            <a:spAutoFit/>
          </a:bodyPr>
          <a:lstStyle/>
          <a:p>
            <a:endParaRPr lang="en-US" b="1" dirty="0">
              <a:solidFill>
                <a:srgbClr val="171717"/>
              </a:solidFill>
              <a:latin typeface="Segoe UI" panose="020B0502040204020203" pitchFamily="34" charset="0"/>
            </a:endParaRPr>
          </a:p>
          <a:p>
            <a:r>
              <a:rPr lang="en-US" sz="2400" dirty="0">
                <a:solidFill>
                  <a:srgbClr val="171717"/>
                </a:solidFill>
                <a:latin typeface="Segoe UI" panose="020B0502040204020203" pitchFamily="34" charset="0"/>
              </a:rPr>
              <a:t>A container is an isolated environment that allows us to build and run software packages. </a:t>
            </a:r>
          </a:p>
          <a:p>
            <a:endParaRPr lang="en-US" sz="2400" dirty="0">
              <a:solidFill>
                <a:srgbClr val="171717"/>
              </a:solidFill>
              <a:latin typeface="Segoe UI" panose="020B0502040204020203" pitchFamily="34" charset="0"/>
            </a:endParaRPr>
          </a:p>
          <a:p>
            <a:r>
              <a:rPr lang="en-US" sz="2400" dirty="0">
                <a:solidFill>
                  <a:srgbClr val="171717"/>
                </a:solidFill>
                <a:latin typeface="Segoe UI" panose="020B0502040204020203" pitchFamily="34" charset="0"/>
              </a:rPr>
              <a:t>These software packages include the code and all dependencies to run applications quickly and reliably on any computing environment. We call these packages </a:t>
            </a:r>
            <a:r>
              <a:rPr lang="en-US" sz="2400" i="1" dirty="0">
                <a:solidFill>
                  <a:srgbClr val="171717"/>
                </a:solidFill>
                <a:latin typeface="Segoe UI" panose="020B0502040204020203" pitchFamily="34" charset="0"/>
              </a:rPr>
              <a:t>container images</a:t>
            </a:r>
            <a:r>
              <a:rPr lang="en-US" sz="2400" dirty="0">
                <a:solidFill>
                  <a:srgbClr val="171717"/>
                </a:solidFill>
                <a:latin typeface="Segoe UI" panose="020B0502040204020203" pitchFamily="34" charset="0"/>
              </a:rPr>
              <a:t>.</a:t>
            </a:r>
          </a:p>
          <a:p>
            <a:endParaRPr lang="en-US" sz="2400" dirty="0">
              <a:solidFill>
                <a:srgbClr val="171717"/>
              </a:solidFill>
              <a:latin typeface="Segoe UI" panose="020B0502040204020203" pitchFamily="34" charset="0"/>
            </a:endParaRPr>
          </a:p>
          <a:p>
            <a:r>
              <a:rPr lang="en-US" sz="2400" dirty="0">
                <a:solidFill>
                  <a:srgbClr val="171717"/>
                </a:solidFill>
                <a:latin typeface="Segoe UI" panose="020B0502040204020203" pitchFamily="34" charset="0"/>
              </a:rPr>
              <a:t>The container image becomes the unit we use to distribute our applications.</a:t>
            </a:r>
          </a:p>
          <a:p>
            <a:endParaRPr lang="en-US"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3095289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AD13-2519-4F70-85B4-4A1C70657BC2}"/>
              </a:ext>
            </a:extLst>
          </p:cNvPr>
          <p:cNvSpPr>
            <a:spLocks noGrp="1"/>
          </p:cNvSpPr>
          <p:nvPr>
            <p:ph type="title"/>
          </p:nvPr>
        </p:nvSpPr>
        <p:spPr>
          <a:xfrm>
            <a:off x="379307" y="291102"/>
            <a:ext cx="11345334" cy="899665"/>
          </a:xfrm>
        </p:spPr>
        <p:txBody>
          <a:bodyPr/>
          <a:lstStyle/>
          <a:p>
            <a:r>
              <a:rPr lang="en-US" dirty="0"/>
              <a:t>Basic Network Operations</a:t>
            </a:r>
          </a:p>
        </p:txBody>
      </p:sp>
      <p:sp>
        <p:nvSpPr>
          <p:cNvPr id="3" name="TextBox 2">
            <a:extLst>
              <a:ext uri="{FF2B5EF4-FFF2-40B4-BE49-F238E27FC236}">
                <a16:creationId xmlns:a16="http://schemas.microsoft.com/office/drawing/2014/main" id="{641DF0C4-43EE-49ED-AA41-5CD457236814}"/>
              </a:ext>
            </a:extLst>
          </p:cNvPr>
          <p:cNvSpPr txBox="1"/>
          <p:nvPr/>
        </p:nvSpPr>
        <p:spPr>
          <a:xfrm>
            <a:off x="440269" y="1591731"/>
            <a:ext cx="10911840" cy="430579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List networks: </a:t>
            </a:r>
            <a:r>
              <a:rPr lang="en-US" i="1" dirty="0">
                <a:gradFill>
                  <a:gsLst>
                    <a:gs pos="2917">
                      <a:schemeClr val="tx1"/>
                    </a:gs>
                    <a:gs pos="30000">
                      <a:schemeClr val="tx1"/>
                    </a:gs>
                  </a:gsLst>
                  <a:lin ang="5400000" scaled="0"/>
                </a:gradFill>
              </a:rPr>
              <a:t>docker network ls</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Inspect network</a:t>
            </a:r>
            <a:r>
              <a:rPr lang="en-US" dirty="0">
                <a:gradFill>
                  <a:gsLst>
                    <a:gs pos="2917">
                      <a:schemeClr val="tx1"/>
                    </a:gs>
                    <a:gs pos="30000">
                      <a:schemeClr val="tx1"/>
                    </a:gs>
                  </a:gsLst>
                  <a:lin ang="5400000" scaled="0"/>
                </a:gradFill>
              </a:rPr>
              <a:t>: </a:t>
            </a:r>
            <a:r>
              <a:rPr lang="en-US" i="1" dirty="0">
                <a:gradFill>
                  <a:gsLst>
                    <a:gs pos="2917">
                      <a:schemeClr val="tx1"/>
                    </a:gs>
                    <a:gs pos="30000">
                      <a:schemeClr val="tx1"/>
                    </a:gs>
                  </a:gsLst>
                  <a:lin ang="5400000" scaled="0"/>
                </a:gradFill>
              </a:rPr>
              <a:t>docker network inspect bridge</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Create bridge network: </a:t>
            </a:r>
            <a:r>
              <a:rPr lang="en-US" sz="1600" i="1" dirty="0">
                <a:gradFill>
                  <a:gsLst>
                    <a:gs pos="2917">
                      <a:schemeClr val="tx1"/>
                    </a:gs>
                    <a:gs pos="30000">
                      <a:schemeClr val="tx1"/>
                    </a:gs>
                  </a:gsLst>
                  <a:lin ang="5400000" scaled="0"/>
                </a:gradFill>
              </a:rPr>
              <a:t>docker network create --driver bridge my-net</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Use bridge network: </a:t>
            </a:r>
            <a:r>
              <a:rPr lang="en-US" sz="1600" dirty="0">
                <a:gradFill>
                  <a:gsLst>
                    <a:gs pos="2917">
                      <a:schemeClr val="tx1"/>
                    </a:gs>
                    <a:gs pos="30000">
                      <a:schemeClr val="tx1"/>
                    </a:gs>
                  </a:gsLst>
                  <a:lin ang="5400000" scaled="0"/>
                </a:gradFill>
              </a:rPr>
              <a:t>docker run -</a:t>
            </a:r>
            <a:r>
              <a:rPr lang="en-US" sz="1600" dirty="0" err="1">
                <a:gradFill>
                  <a:gsLst>
                    <a:gs pos="2917">
                      <a:schemeClr val="tx1"/>
                    </a:gs>
                    <a:gs pos="30000">
                      <a:schemeClr val="tx1"/>
                    </a:gs>
                  </a:gsLst>
                  <a:lin ang="5400000" scaled="0"/>
                </a:gradFill>
              </a:rPr>
              <a:t>dit</a:t>
            </a:r>
            <a:r>
              <a:rPr lang="en-US" sz="1600" dirty="0">
                <a:gradFill>
                  <a:gsLst>
                    <a:gs pos="2917">
                      <a:schemeClr val="tx1"/>
                    </a:gs>
                    <a:gs pos="30000">
                      <a:schemeClr val="tx1"/>
                    </a:gs>
                  </a:gsLst>
                  <a:lin ang="5400000" scaled="0"/>
                </a:gradFill>
              </a:rPr>
              <a:t> --name alpine1 --network my-net alpine ash</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Use host network: </a:t>
            </a:r>
            <a:r>
              <a:rPr lang="en-US" sz="1600" i="1" dirty="0">
                <a:gradFill>
                  <a:gsLst>
                    <a:gs pos="2917">
                      <a:schemeClr val="tx1"/>
                    </a:gs>
                    <a:gs pos="30000">
                      <a:schemeClr val="tx1"/>
                    </a:gs>
                  </a:gsLst>
                  <a:lin ang="5400000" scaled="0"/>
                </a:gradFill>
              </a:rPr>
              <a:t>docker run --rm -d --network host --name </a:t>
            </a:r>
            <a:r>
              <a:rPr lang="en-US" sz="1600" i="1" dirty="0" err="1">
                <a:gradFill>
                  <a:gsLst>
                    <a:gs pos="2917">
                      <a:schemeClr val="tx1"/>
                    </a:gs>
                    <a:gs pos="30000">
                      <a:schemeClr val="tx1"/>
                    </a:gs>
                  </a:gsLst>
                  <a:lin ang="5400000" scaled="0"/>
                </a:gradFill>
              </a:rPr>
              <a:t>my_nginx</a:t>
            </a:r>
            <a:r>
              <a:rPr lang="en-US" sz="1600" i="1" dirty="0">
                <a:gradFill>
                  <a:gsLst>
                    <a:gs pos="2917">
                      <a:schemeClr val="tx1"/>
                    </a:gs>
                    <a:gs pos="30000">
                      <a:schemeClr val="tx1"/>
                    </a:gs>
                  </a:gsLst>
                  <a:lin ang="5400000" scaled="0"/>
                </a:gradFill>
              </a:rPr>
              <a:t> </a:t>
            </a:r>
            <a:r>
              <a:rPr lang="en-US" sz="1600" i="1" dirty="0" err="1">
                <a:gradFill>
                  <a:gsLst>
                    <a:gs pos="2917">
                      <a:schemeClr val="tx1"/>
                    </a:gs>
                    <a:gs pos="30000">
                      <a:schemeClr val="tx1"/>
                    </a:gs>
                  </a:gsLst>
                  <a:lin ang="5400000" scaled="0"/>
                </a:gradFill>
              </a:rPr>
              <a:t>nginx</a:t>
            </a:r>
            <a:endParaRPr lang="en-US" sz="1600" i="1" dirty="0">
              <a:gradFill>
                <a:gsLst>
                  <a:gs pos="2917">
                    <a:schemeClr val="tx1"/>
                  </a:gs>
                  <a:gs pos="30000">
                    <a:schemeClr val="tx1"/>
                  </a:gs>
                </a:gsLst>
                <a:lin ang="5400000" scaled="0"/>
              </a:gradFill>
            </a:endParaRP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Use none network</a:t>
            </a:r>
            <a:r>
              <a:rPr lang="en-US" dirty="0">
                <a:gradFill>
                  <a:gsLst>
                    <a:gs pos="2917">
                      <a:schemeClr val="tx1"/>
                    </a:gs>
                    <a:gs pos="30000">
                      <a:schemeClr val="tx1"/>
                    </a:gs>
                  </a:gsLst>
                  <a:lin ang="5400000" scaled="0"/>
                </a:gradFill>
              </a:rPr>
              <a:t>: </a:t>
            </a:r>
            <a:r>
              <a:rPr lang="en-US" sz="1600" i="1" dirty="0">
                <a:gradFill>
                  <a:gsLst>
                    <a:gs pos="2917">
                      <a:schemeClr val="tx1"/>
                    </a:gs>
                    <a:gs pos="30000">
                      <a:schemeClr val="tx1"/>
                    </a:gs>
                  </a:gsLst>
                  <a:lin ang="5400000" scaled="0"/>
                </a:gradFill>
              </a:rPr>
              <a:t>docker run --rm -d --network none --name </a:t>
            </a:r>
            <a:r>
              <a:rPr lang="en-US" sz="1600" i="1" dirty="0" err="1">
                <a:gradFill>
                  <a:gsLst>
                    <a:gs pos="2917">
                      <a:schemeClr val="tx1"/>
                    </a:gs>
                    <a:gs pos="30000">
                      <a:schemeClr val="tx1"/>
                    </a:gs>
                  </a:gsLst>
                  <a:lin ang="5400000" scaled="0"/>
                </a:gradFill>
              </a:rPr>
              <a:t>logdata</a:t>
            </a:r>
            <a:r>
              <a:rPr lang="en-US" sz="1600" i="1" dirty="0">
                <a:gradFill>
                  <a:gsLst>
                    <a:gs pos="2917">
                      <a:schemeClr val="tx1"/>
                    </a:gs>
                    <a:gs pos="30000">
                      <a:schemeClr val="tx1"/>
                    </a:gs>
                  </a:gsLst>
                  <a:lin ang="5400000" scaled="0"/>
                </a:gradFill>
              </a:rPr>
              <a:t> </a:t>
            </a:r>
            <a:r>
              <a:rPr lang="en-US" sz="1600" i="1" dirty="0" err="1">
                <a:gradFill>
                  <a:gsLst>
                    <a:gs pos="2917">
                      <a:schemeClr val="tx1"/>
                    </a:gs>
                    <a:gs pos="30000">
                      <a:schemeClr val="tx1"/>
                    </a:gs>
                  </a:gsLst>
                  <a:lin ang="5400000" scaled="0"/>
                </a:gradFill>
              </a:rPr>
              <a:t>logdata</a:t>
            </a:r>
            <a:endParaRPr lang="en-US" sz="1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769580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93102F3E-EC82-412A-B3F8-430555B44DB5}"/>
              </a:ext>
            </a:extLst>
          </p:cNvPr>
          <p:cNvGrpSpPr/>
          <p:nvPr/>
        </p:nvGrpSpPr>
        <p:grpSpPr>
          <a:xfrm>
            <a:off x="-221782" y="4494887"/>
            <a:ext cx="12896211" cy="2694796"/>
            <a:chOff x="-359166" y="3595461"/>
            <a:chExt cx="13154807" cy="2748832"/>
          </a:xfrm>
        </p:grpSpPr>
        <p:grpSp>
          <p:nvGrpSpPr>
            <p:cNvPr id="103" name="Group 102">
              <a:extLst>
                <a:ext uri="{FF2B5EF4-FFF2-40B4-BE49-F238E27FC236}">
                  <a16:creationId xmlns:a16="http://schemas.microsoft.com/office/drawing/2014/main" id="{7AEAC7E1-78D3-43E9-BF28-423E83BA1AFA}"/>
                </a:ext>
              </a:extLst>
            </p:cNvPr>
            <p:cNvGrpSpPr/>
            <p:nvPr/>
          </p:nvGrpSpPr>
          <p:grpSpPr>
            <a:xfrm>
              <a:off x="-359166" y="4877425"/>
              <a:ext cx="13154807" cy="1466868"/>
              <a:chOff x="-359166" y="1894404"/>
              <a:chExt cx="13154807" cy="1466868"/>
            </a:xfrm>
          </p:grpSpPr>
          <p:grpSp>
            <p:nvGrpSpPr>
              <p:cNvPr id="245" name="Group 244">
                <a:extLst>
                  <a:ext uri="{FF2B5EF4-FFF2-40B4-BE49-F238E27FC236}">
                    <a16:creationId xmlns:a16="http://schemas.microsoft.com/office/drawing/2014/main" id="{E4F66ACC-56CF-4499-843E-520025DD76A8}"/>
                  </a:ext>
                </a:extLst>
              </p:cNvPr>
              <p:cNvGrpSpPr/>
              <p:nvPr/>
            </p:nvGrpSpPr>
            <p:grpSpPr>
              <a:xfrm>
                <a:off x="166743" y="2868963"/>
                <a:ext cx="12106163" cy="492309"/>
                <a:chOff x="166743" y="3220231"/>
                <a:chExt cx="12106163" cy="492309"/>
              </a:xfrm>
              <a:noFill/>
            </p:grpSpPr>
            <p:sp>
              <p:nvSpPr>
                <p:cNvPr id="287" name="Hexagon 286">
                  <a:extLst>
                    <a:ext uri="{FF2B5EF4-FFF2-40B4-BE49-F238E27FC236}">
                      <a16:creationId xmlns:a16="http://schemas.microsoft.com/office/drawing/2014/main" id="{2D4BF345-2FC8-42AD-881B-5EEA31559E8E}"/>
                    </a:ext>
                  </a:extLst>
                </p:cNvPr>
                <p:cNvSpPr/>
                <p:nvPr/>
              </p:nvSpPr>
              <p:spPr bwMode="auto">
                <a:xfrm>
                  <a:off x="16674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8" name="Hexagon 287">
                  <a:extLst>
                    <a:ext uri="{FF2B5EF4-FFF2-40B4-BE49-F238E27FC236}">
                      <a16:creationId xmlns:a16="http://schemas.microsoft.com/office/drawing/2014/main" id="{CF80C485-2940-406D-BF1E-D42A10DC9D6A}"/>
                    </a:ext>
                  </a:extLst>
                </p:cNvPr>
                <p:cNvSpPr/>
                <p:nvPr/>
              </p:nvSpPr>
              <p:spPr bwMode="auto">
                <a:xfrm>
                  <a:off x="121538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9" name="Hexagon 288">
                  <a:extLst>
                    <a:ext uri="{FF2B5EF4-FFF2-40B4-BE49-F238E27FC236}">
                      <a16:creationId xmlns:a16="http://schemas.microsoft.com/office/drawing/2014/main" id="{3AC54863-39EE-4B78-9E04-64076754E5D7}"/>
                    </a:ext>
                  </a:extLst>
                </p:cNvPr>
                <p:cNvSpPr/>
                <p:nvPr/>
              </p:nvSpPr>
              <p:spPr bwMode="auto">
                <a:xfrm>
                  <a:off x="2264031"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0" name="Hexagon 289">
                  <a:extLst>
                    <a:ext uri="{FF2B5EF4-FFF2-40B4-BE49-F238E27FC236}">
                      <a16:creationId xmlns:a16="http://schemas.microsoft.com/office/drawing/2014/main" id="{2320DF2F-0207-4A4B-BC3E-99454C39080F}"/>
                    </a:ext>
                  </a:extLst>
                </p:cNvPr>
                <p:cNvSpPr/>
                <p:nvPr/>
              </p:nvSpPr>
              <p:spPr bwMode="auto">
                <a:xfrm>
                  <a:off x="3312675"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1" name="Hexagon 290">
                  <a:extLst>
                    <a:ext uri="{FF2B5EF4-FFF2-40B4-BE49-F238E27FC236}">
                      <a16:creationId xmlns:a16="http://schemas.microsoft.com/office/drawing/2014/main" id="{E9E3D794-58DD-4122-A2F9-F778FC6890F6}"/>
                    </a:ext>
                  </a:extLst>
                </p:cNvPr>
                <p:cNvSpPr/>
                <p:nvPr/>
              </p:nvSpPr>
              <p:spPr bwMode="auto">
                <a:xfrm>
                  <a:off x="4361319"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2" name="Hexagon 291">
                  <a:extLst>
                    <a:ext uri="{FF2B5EF4-FFF2-40B4-BE49-F238E27FC236}">
                      <a16:creationId xmlns:a16="http://schemas.microsoft.com/office/drawing/2014/main" id="{1EEFD3AC-973B-40F5-874A-34AD831C3D3F}"/>
                    </a:ext>
                  </a:extLst>
                </p:cNvPr>
                <p:cNvSpPr/>
                <p:nvPr/>
              </p:nvSpPr>
              <p:spPr bwMode="auto">
                <a:xfrm>
                  <a:off x="540996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3" name="Hexagon 292">
                  <a:extLst>
                    <a:ext uri="{FF2B5EF4-FFF2-40B4-BE49-F238E27FC236}">
                      <a16:creationId xmlns:a16="http://schemas.microsoft.com/office/drawing/2014/main" id="{0FE2F3E8-DA6B-4068-99A5-413A185F539A}"/>
                    </a:ext>
                  </a:extLst>
                </p:cNvPr>
                <p:cNvSpPr/>
                <p:nvPr/>
              </p:nvSpPr>
              <p:spPr bwMode="auto">
                <a:xfrm>
                  <a:off x="645860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4" name="Hexagon 293">
                  <a:extLst>
                    <a:ext uri="{FF2B5EF4-FFF2-40B4-BE49-F238E27FC236}">
                      <a16:creationId xmlns:a16="http://schemas.microsoft.com/office/drawing/2014/main" id="{75B1FD42-49BA-4C21-925C-310A092097FB}"/>
                    </a:ext>
                  </a:extLst>
                </p:cNvPr>
                <p:cNvSpPr/>
                <p:nvPr/>
              </p:nvSpPr>
              <p:spPr bwMode="auto">
                <a:xfrm>
                  <a:off x="7507251"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5" name="Hexagon 294">
                  <a:extLst>
                    <a:ext uri="{FF2B5EF4-FFF2-40B4-BE49-F238E27FC236}">
                      <a16:creationId xmlns:a16="http://schemas.microsoft.com/office/drawing/2014/main" id="{3BA01062-E514-499F-BC36-EBAAFCB906EB}"/>
                    </a:ext>
                  </a:extLst>
                </p:cNvPr>
                <p:cNvSpPr/>
                <p:nvPr/>
              </p:nvSpPr>
              <p:spPr bwMode="auto">
                <a:xfrm>
                  <a:off x="8555895"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6" name="Hexagon 295">
                  <a:extLst>
                    <a:ext uri="{FF2B5EF4-FFF2-40B4-BE49-F238E27FC236}">
                      <a16:creationId xmlns:a16="http://schemas.microsoft.com/office/drawing/2014/main" id="{25CFEF01-775A-47D0-BC83-92DB16195028}"/>
                    </a:ext>
                  </a:extLst>
                </p:cNvPr>
                <p:cNvSpPr/>
                <p:nvPr/>
              </p:nvSpPr>
              <p:spPr bwMode="auto">
                <a:xfrm>
                  <a:off x="9604539"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7" name="Hexagon 296">
                  <a:extLst>
                    <a:ext uri="{FF2B5EF4-FFF2-40B4-BE49-F238E27FC236}">
                      <a16:creationId xmlns:a16="http://schemas.microsoft.com/office/drawing/2014/main" id="{F4B785E4-E16D-4A24-B741-D7409FDB1FBB}"/>
                    </a:ext>
                  </a:extLst>
                </p:cNvPr>
                <p:cNvSpPr/>
                <p:nvPr/>
              </p:nvSpPr>
              <p:spPr bwMode="auto">
                <a:xfrm>
                  <a:off x="1065318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98" name="Hexagon 297">
                  <a:extLst>
                    <a:ext uri="{FF2B5EF4-FFF2-40B4-BE49-F238E27FC236}">
                      <a16:creationId xmlns:a16="http://schemas.microsoft.com/office/drawing/2014/main" id="{BEF45E0E-F0D4-419A-9C35-587EF93EEAF0}"/>
                    </a:ext>
                  </a:extLst>
                </p:cNvPr>
                <p:cNvSpPr/>
                <p:nvPr/>
              </p:nvSpPr>
              <p:spPr bwMode="auto">
                <a:xfrm>
                  <a:off x="1170182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46" name="Group 245">
                <a:extLst>
                  <a:ext uri="{FF2B5EF4-FFF2-40B4-BE49-F238E27FC236}">
                    <a16:creationId xmlns:a16="http://schemas.microsoft.com/office/drawing/2014/main" id="{0830FF60-814B-4966-9DBB-EF6582F5CA1D}"/>
                  </a:ext>
                </a:extLst>
              </p:cNvPr>
              <p:cNvGrpSpPr/>
              <p:nvPr/>
            </p:nvGrpSpPr>
            <p:grpSpPr>
              <a:xfrm>
                <a:off x="-359166" y="1894404"/>
                <a:ext cx="12106163" cy="492309"/>
                <a:chOff x="-359166" y="1894404"/>
                <a:chExt cx="12106163" cy="492309"/>
              </a:xfrm>
            </p:grpSpPr>
            <p:sp>
              <p:nvSpPr>
                <p:cNvPr id="275" name="Hexagon 274">
                  <a:extLst>
                    <a:ext uri="{FF2B5EF4-FFF2-40B4-BE49-F238E27FC236}">
                      <a16:creationId xmlns:a16="http://schemas.microsoft.com/office/drawing/2014/main" id="{83361732-A358-47AF-A179-DC75F58B8FC4}"/>
                    </a:ext>
                  </a:extLst>
                </p:cNvPr>
                <p:cNvSpPr/>
                <p:nvPr/>
              </p:nvSpPr>
              <p:spPr bwMode="auto">
                <a:xfrm>
                  <a:off x="-359166"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6" name="Hexagon 275">
                  <a:extLst>
                    <a:ext uri="{FF2B5EF4-FFF2-40B4-BE49-F238E27FC236}">
                      <a16:creationId xmlns:a16="http://schemas.microsoft.com/office/drawing/2014/main" id="{EAF45462-1C8C-4D03-BF27-B708CBAA419F}"/>
                    </a:ext>
                  </a:extLst>
                </p:cNvPr>
                <p:cNvSpPr/>
                <p:nvPr/>
              </p:nvSpPr>
              <p:spPr bwMode="auto">
                <a:xfrm>
                  <a:off x="689478"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7" name="Hexagon 276">
                  <a:extLst>
                    <a:ext uri="{FF2B5EF4-FFF2-40B4-BE49-F238E27FC236}">
                      <a16:creationId xmlns:a16="http://schemas.microsoft.com/office/drawing/2014/main" id="{AAFA62B8-A60C-4F31-B50F-AA82187CCDC0}"/>
                    </a:ext>
                  </a:extLst>
                </p:cNvPr>
                <p:cNvSpPr/>
                <p:nvPr/>
              </p:nvSpPr>
              <p:spPr bwMode="auto">
                <a:xfrm>
                  <a:off x="1738122"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8" name="Hexagon 277">
                  <a:extLst>
                    <a:ext uri="{FF2B5EF4-FFF2-40B4-BE49-F238E27FC236}">
                      <a16:creationId xmlns:a16="http://schemas.microsoft.com/office/drawing/2014/main" id="{C9A8F7B0-ECA5-454E-BA75-C77AB81F56ED}"/>
                    </a:ext>
                  </a:extLst>
                </p:cNvPr>
                <p:cNvSpPr/>
                <p:nvPr/>
              </p:nvSpPr>
              <p:spPr bwMode="auto">
                <a:xfrm>
                  <a:off x="2786766"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9" name="Hexagon 278">
                  <a:extLst>
                    <a:ext uri="{FF2B5EF4-FFF2-40B4-BE49-F238E27FC236}">
                      <a16:creationId xmlns:a16="http://schemas.microsoft.com/office/drawing/2014/main" id="{913B6A90-6DAE-4E98-88A0-A65594EBDC1F}"/>
                    </a:ext>
                  </a:extLst>
                </p:cNvPr>
                <p:cNvSpPr/>
                <p:nvPr/>
              </p:nvSpPr>
              <p:spPr bwMode="auto">
                <a:xfrm>
                  <a:off x="3835410"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0" name="Hexagon 279">
                  <a:extLst>
                    <a:ext uri="{FF2B5EF4-FFF2-40B4-BE49-F238E27FC236}">
                      <a16:creationId xmlns:a16="http://schemas.microsoft.com/office/drawing/2014/main" id="{8AE91E10-1D86-4884-9D05-A55A7259D318}"/>
                    </a:ext>
                  </a:extLst>
                </p:cNvPr>
                <p:cNvSpPr/>
                <p:nvPr/>
              </p:nvSpPr>
              <p:spPr bwMode="auto">
                <a:xfrm>
                  <a:off x="4884054"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1" name="Hexagon 280">
                  <a:extLst>
                    <a:ext uri="{FF2B5EF4-FFF2-40B4-BE49-F238E27FC236}">
                      <a16:creationId xmlns:a16="http://schemas.microsoft.com/office/drawing/2014/main" id="{9C9D6AB7-7F42-4F9F-BCC9-BB6679AB9539}"/>
                    </a:ext>
                  </a:extLst>
                </p:cNvPr>
                <p:cNvSpPr/>
                <p:nvPr/>
              </p:nvSpPr>
              <p:spPr bwMode="auto">
                <a:xfrm>
                  <a:off x="5932698"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2" name="Hexagon 281">
                  <a:extLst>
                    <a:ext uri="{FF2B5EF4-FFF2-40B4-BE49-F238E27FC236}">
                      <a16:creationId xmlns:a16="http://schemas.microsoft.com/office/drawing/2014/main" id="{60F6ED91-ABF8-4096-87C8-0372028E10E2}"/>
                    </a:ext>
                  </a:extLst>
                </p:cNvPr>
                <p:cNvSpPr/>
                <p:nvPr/>
              </p:nvSpPr>
              <p:spPr bwMode="auto">
                <a:xfrm>
                  <a:off x="6981342"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3" name="Hexagon 282">
                  <a:extLst>
                    <a:ext uri="{FF2B5EF4-FFF2-40B4-BE49-F238E27FC236}">
                      <a16:creationId xmlns:a16="http://schemas.microsoft.com/office/drawing/2014/main" id="{DC22179B-9455-4189-A235-86F9F7902413}"/>
                    </a:ext>
                  </a:extLst>
                </p:cNvPr>
                <p:cNvSpPr/>
                <p:nvPr/>
              </p:nvSpPr>
              <p:spPr bwMode="auto">
                <a:xfrm>
                  <a:off x="8029986"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4" name="Hexagon 283">
                  <a:extLst>
                    <a:ext uri="{FF2B5EF4-FFF2-40B4-BE49-F238E27FC236}">
                      <a16:creationId xmlns:a16="http://schemas.microsoft.com/office/drawing/2014/main" id="{E0A9F2CE-A8CD-41B6-8854-037AF2AAFA1C}"/>
                    </a:ext>
                  </a:extLst>
                </p:cNvPr>
                <p:cNvSpPr/>
                <p:nvPr/>
              </p:nvSpPr>
              <p:spPr bwMode="auto">
                <a:xfrm>
                  <a:off x="9078630"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5" name="Hexagon 284">
                  <a:extLst>
                    <a:ext uri="{FF2B5EF4-FFF2-40B4-BE49-F238E27FC236}">
                      <a16:creationId xmlns:a16="http://schemas.microsoft.com/office/drawing/2014/main" id="{65D3C7FD-27D2-4519-A8FB-E4B26805F31F}"/>
                    </a:ext>
                  </a:extLst>
                </p:cNvPr>
                <p:cNvSpPr/>
                <p:nvPr/>
              </p:nvSpPr>
              <p:spPr bwMode="auto">
                <a:xfrm>
                  <a:off x="10127274"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86" name="Hexagon 285">
                  <a:extLst>
                    <a:ext uri="{FF2B5EF4-FFF2-40B4-BE49-F238E27FC236}">
                      <a16:creationId xmlns:a16="http://schemas.microsoft.com/office/drawing/2014/main" id="{B7202E9E-0752-4E32-BECB-EF5612D93859}"/>
                    </a:ext>
                  </a:extLst>
                </p:cNvPr>
                <p:cNvSpPr/>
                <p:nvPr/>
              </p:nvSpPr>
              <p:spPr bwMode="auto">
                <a:xfrm>
                  <a:off x="11175918"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47" name="Group 246">
                <a:extLst>
                  <a:ext uri="{FF2B5EF4-FFF2-40B4-BE49-F238E27FC236}">
                    <a16:creationId xmlns:a16="http://schemas.microsoft.com/office/drawing/2014/main" id="{FA869B1B-47D9-4F1E-A0EF-B840F43D8697}"/>
                  </a:ext>
                </a:extLst>
              </p:cNvPr>
              <p:cNvGrpSpPr/>
              <p:nvPr/>
            </p:nvGrpSpPr>
            <p:grpSpPr>
              <a:xfrm>
                <a:off x="166743" y="2231934"/>
                <a:ext cx="12106163" cy="492309"/>
                <a:chOff x="166743" y="2231934"/>
                <a:chExt cx="12106163" cy="492309"/>
              </a:xfrm>
            </p:grpSpPr>
            <p:sp>
              <p:nvSpPr>
                <p:cNvPr id="263" name="Hexagon 262">
                  <a:extLst>
                    <a:ext uri="{FF2B5EF4-FFF2-40B4-BE49-F238E27FC236}">
                      <a16:creationId xmlns:a16="http://schemas.microsoft.com/office/drawing/2014/main" id="{D1B5E1C2-2B25-4B43-B77D-EE1F8984D343}"/>
                    </a:ext>
                  </a:extLst>
                </p:cNvPr>
                <p:cNvSpPr/>
                <p:nvPr/>
              </p:nvSpPr>
              <p:spPr bwMode="auto">
                <a:xfrm>
                  <a:off x="16674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4" name="Hexagon 263">
                  <a:extLst>
                    <a:ext uri="{FF2B5EF4-FFF2-40B4-BE49-F238E27FC236}">
                      <a16:creationId xmlns:a16="http://schemas.microsoft.com/office/drawing/2014/main" id="{D21B8F49-7074-438C-8D44-D1990330C0E9}"/>
                    </a:ext>
                  </a:extLst>
                </p:cNvPr>
                <p:cNvSpPr/>
                <p:nvPr/>
              </p:nvSpPr>
              <p:spPr bwMode="auto">
                <a:xfrm>
                  <a:off x="1215387"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5" name="Hexagon 264">
                  <a:extLst>
                    <a:ext uri="{FF2B5EF4-FFF2-40B4-BE49-F238E27FC236}">
                      <a16:creationId xmlns:a16="http://schemas.microsoft.com/office/drawing/2014/main" id="{72263D96-C316-4061-B2DE-14052C699337}"/>
                    </a:ext>
                  </a:extLst>
                </p:cNvPr>
                <p:cNvSpPr/>
                <p:nvPr/>
              </p:nvSpPr>
              <p:spPr bwMode="auto">
                <a:xfrm>
                  <a:off x="2264031"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6" name="Hexagon 265">
                  <a:extLst>
                    <a:ext uri="{FF2B5EF4-FFF2-40B4-BE49-F238E27FC236}">
                      <a16:creationId xmlns:a16="http://schemas.microsoft.com/office/drawing/2014/main" id="{08F76CE2-85C5-4A57-BFF0-5DD13BC2E8CC}"/>
                    </a:ext>
                  </a:extLst>
                </p:cNvPr>
                <p:cNvSpPr/>
                <p:nvPr/>
              </p:nvSpPr>
              <p:spPr bwMode="auto">
                <a:xfrm>
                  <a:off x="3312675"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7" name="Hexagon 266">
                  <a:extLst>
                    <a:ext uri="{FF2B5EF4-FFF2-40B4-BE49-F238E27FC236}">
                      <a16:creationId xmlns:a16="http://schemas.microsoft.com/office/drawing/2014/main" id="{729D0237-3546-4642-B263-3B4CF82B6DE4}"/>
                    </a:ext>
                  </a:extLst>
                </p:cNvPr>
                <p:cNvSpPr/>
                <p:nvPr/>
              </p:nvSpPr>
              <p:spPr bwMode="auto">
                <a:xfrm>
                  <a:off x="4361319"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8" name="Hexagon 267">
                  <a:extLst>
                    <a:ext uri="{FF2B5EF4-FFF2-40B4-BE49-F238E27FC236}">
                      <a16:creationId xmlns:a16="http://schemas.microsoft.com/office/drawing/2014/main" id="{29640DB0-CC74-459D-AF7F-C7D10A71D1F1}"/>
                    </a:ext>
                  </a:extLst>
                </p:cNvPr>
                <p:cNvSpPr/>
                <p:nvPr/>
              </p:nvSpPr>
              <p:spPr bwMode="auto">
                <a:xfrm>
                  <a:off x="540996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9" name="Hexagon 268">
                  <a:extLst>
                    <a:ext uri="{FF2B5EF4-FFF2-40B4-BE49-F238E27FC236}">
                      <a16:creationId xmlns:a16="http://schemas.microsoft.com/office/drawing/2014/main" id="{99EF8540-0071-4413-BCB8-E35E975EC59D}"/>
                    </a:ext>
                  </a:extLst>
                </p:cNvPr>
                <p:cNvSpPr/>
                <p:nvPr/>
              </p:nvSpPr>
              <p:spPr bwMode="auto">
                <a:xfrm>
                  <a:off x="6458607"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0" name="Hexagon 269">
                  <a:extLst>
                    <a:ext uri="{FF2B5EF4-FFF2-40B4-BE49-F238E27FC236}">
                      <a16:creationId xmlns:a16="http://schemas.microsoft.com/office/drawing/2014/main" id="{5A7DF257-C648-401F-967B-42779AF5BC0F}"/>
                    </a:ext>
                  </a:extLst>
                </p:cNvPr>
                <p:cNvSpPr/>
                <p:nvPr/>
              </p:nvSpPr>
              <p:spPr bwMode="auto">
                <a:xfrm>
                  <a:off x="7507251"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1" name="Hexagon 270">
                  <a:extLst>
                    <a:ext uri="{FF2B5EF4-FFF2-40B4-BE49-F238E27FC236}">
                      <a16:creationId xmlns:a16="http://schemas.microsoft.com/office/drawing/2014/main" id="{BEF8CE7A-B124-4789-BCC5-6CF4D5400D79}"/>
                    </a:ext>
                  </a:extLst>
                </p:cNvPr>
                <p:cNvSpPr/>
                <p:nvPr/>
              </p:nvSpPr>
              <p:spPr bwMode="auto">
                <a:xfrm>
                  <a:off x="8555895"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2" name="Hexagon 271">
                  <a:extLst>
                    <a:ext uri="{FF2B5EF4-FFF2-40B4-BE49-F238E27FC236}">
                      <a16:creationId xmlns:a16="http://schemas.microsoft.com/office/drawing/2014/main" id="{71D48C5D-B535-4C27-8D74-97711FC888B0}"/>
                    </a:ext>
                  </a:extLst>
                </p:cNvPr>
                <p:cNvSpPr/>
                <p:nvPr/>
              </p:nvSpPr>
              <p:spPr bwMode="auto">
                <a:xfrm>
                  <a:off x="9604539"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3" name="Hexagon 272">
                  <a:extLst>
                    <a:ext uri="{FF2B5EF4-FFF2-40B4-BE49-F238E27FC236}">
                      <a16:creationId xmlns:a16="http://schemas.microsoft.com/office/drawing/2014/main" id="{C794D125-5789-4C84-83A0-5275B5EF90AF}"/>
                    </a:ext>
                  </a:extLst>
                </p:cNvPr>
                <p:cNvSpPr/>
                <p:nvPr/>
              </p:nvSpPr>
              <p:spPr bwMode="auto">
                <a:xfrm>
                  <a:off x="1065318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74" name="Hexagon 273">
                  <a:extLst>
                    <a:ext uri="{FF2B5EF4-FFF2-40B4-BE49-F238E27FC236}">
                      <a16:creationId xmlns:a16="http://schemas.microsoft.com/office/drawing/2014/main" id="{DF886EC6-EAF4-4E57-803B-D4744058ACFA}"/>
                    </a:ext>
                  </a:extLst>
                </p:cNvPr>
                <p:cNvSpPr/>
                <p:nvPr/>
              </p:nvSpPr>
              <p:spPr bwMode="auto">
                <a:xfrm>
                  <a:off x="11701827"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sp>
            <p:nvSpPr>
              <p:cNvPr id="248" name="Hexagon 247">
                <a:extLst>
                  <a:ext uri="{FF2B5EF4-FFF2-40B4-BE49-F238E27FC236}">
                    <a16:creationId xmlns:a16="http://schemas.microsoft.com/office/drawing/2014/main" id="{105B9A0D-4C90-418F-86C3-1367D35C028D}"/>
                  </a:ext>
                </a:extLst>
              </p:cNvPr>
              <p:cNvSpPr/>
              <p:nvPr/>
            </p:nvSpPr>
            <p:spPr bwMode="auto">
              <a:xfrm>
                <a:off x="12224562"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nvGrpSpPr>
              <p:cNvPr id="249" name="Group 248">
                <a:extLst>
                  <a:ext uri="{FF2B5EF4-FFF2-40B4-BE49-F238E27FC236}">
                    <a16:creationId xmlns:a16="http://schemas.microsoft.com/office/drawing/2014/main" id="{8D936473-0FED-4637-AEC3-04ACC4694AA3}"/>
                  </a:ext>
                </a:extLst>
              </p:cNvPr>
              <p:cNvGrpSpPr/>
              <p:nvPr/>
            </p:nvGrpSpPr>
            <p:grpSpPr>
              <a:xfrm>
                <a:off x="-359166" y="2546046"/>
                <a:ext cx="12106163" cy="492309"/>
                <a:chOff x="-359166" y="2546046"/>
                <a:chExt cx="12106163" cy="492309"/>
              </a:xfrm>
            </p:grpSpPr>
            <p:sp>
              <p:nvSpPr>
                <p:cNvPr id="251" name="Hexagon 250">
                  <a:extLst>
                    <a:ext uri="{FF2B5EF4-FFF2-40B4-BE49-F238E27FC236}">
                      <a16:creationId xmlns:a16="http://schemas.microsoft.com/office/drawing/2014/main" id="{73A3BEAD-E7D1-4C2E-8483-D1B9A824F1E7}"/>
                    </a:ext>
                  </a:extLst>
                </p:cNvPr>
                <p:cNvSpPr/>
                <p:nvPr/>
              </p:nvSpPr>
              <p:spPr bwMode="auto">
                <a:xfrm>
                  <a:off x="-35916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2" name="Hexagon 251">
                  <a:extLst>
                    <a:ext uri="{FF2B5EF4-FFF2-40B4-BE49-F238E27FC236}">
                      <a16:creationId xmlns:a16="http://schemas.microsoft.com/office/drawing/2014/main" id="{2A17E1EF-E8F1-43DE-BA55-D2F5D2279749}"/>
                    </a:ext>
                  </a:extLst>
                </p:cNvPr>
                <p:cNvSpPr/>
                <p:nvPr/>
              </p:nvSpPr>
              <p:spPr bwMode="auto">
                <a:xfrm>
                  <a:off x="68947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3" name="Hexagon 252">
                  <a:extLst>
                    <a:ext uri="{FF2B5EF4-FFF2-40B4-BE49-F238E27FC236}">
                      <a16:creationId xmlns:a16="http://schemas.microsoft.com/office/drawing/2014/main" id="{F3A6C6F6-01FC-40D2-9517-539D2EE27B1A}"/>
                    </a:ext>
                  </a:extLst>
                </p:cNvPr>
                <p:cNvSpPr/>
                <p:nvPr/>
              </p:nvSpPr>
              <p:spPr bwMode="auto">
                <a:xfrm>
                  <a:off x="1738122"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4" name="Hexagon 253">
                  <a:extLst>
                    <a:ext uri="{FF2B5EF4-FFF2-40B4-BE49-F238E27FC236}">
                      <a16:creationId xmlns:a16="http://schemas.microsoft.com/office/drawing/2014/main" id="{CB9258BE-6CA7-4F2A-BB70-1D3D0D5BDB0B}"/>
                    </a:ext>
                  </a:extLst>
                </p:cNvPr>
                <p:cNvSpPr/>
                <p:nvPr/>
              </p:nvSpPr>
              <p:spPr bwMode="auto">
                <a:xfrm>
                  <a:off x="278676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5" name="Hexagon 254">
                  <a:extLst>
                    <a:ext uri="{FF2B5EF4-FFF2-40B4-BE49-F238E27FC236}">
                      <a16:creationId xmlns:a16="http://schemas.microsoft.com/office/drawing/2014/main" id="{64D7AE57-7D01-46CE-A4E8-0616EEAE96EC}"/>
                    </a:ext>
                  </a:extLst>
                </p:cNvPr>
                <p:cNvSpPr/>
                <p:nvPr/>
              </p:nvSpPr>
              <p:spPr bwMode="auto">
                <a:xfrm>
                  <a:off x="3835410"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6" name="Hexagon 255">
                  <a:extLst>
                    <a:ext uri="{FF2B5EF4-FFF2-40B4-BE49-F238E27FC236}">
                      <a16:creationId xmlns:a16="http://schemas.microsoft.com/office/drawing/2014/main" id="{8035EA25-14CD-4E1A-9B24-C0658B0BDDC6}"/>
                    </a:ext>
                  </a:extLst>
                </p:cNvPr>
                <p:cNvSpPr/>
                <p:nvPr/>
              </p:nvSpPr>
              <p:spPr bwMode="auto">
                <a:xfrm>
                  <a:off x="4884054"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7" name="Hexagon 256">
                  <a:extLst>
                    <a:ext uri="{FF2B5EF4-FFF2-40B4-BE49-F238E27FC236}">
                      <a16:creationId xmlns:a16="http://schemas.microsoft.com/office/drawing/2014/main" id="{18C21691-06DF-4A8F-B81C-85939EA06583}"/>
                    </a:ext>
                  </a:extLst>
                </p:cNvPr>
                <p:cNvSpPr/>
                <p:nvPr/>
              </p:nvSpPr>
              <p:spPr bwMode="auto">
                <a:xfrm>
                  <a:off x="593269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8" name="Hexagon 257">
                  <a:extLst>
                    <a:ext uri="{FF2B5EF4-FFF2-40B4-BE49-F238E27FC236}">
                      <a16:creationId xmlns:a16="http://schemas.microsoft.com/office/drawing/2014/main" id="{E9D3F5DF-3A94-4596-890D-FE6481EB77DE}"/>
                    </a:ext>
                  </a:extLst>
                </p:cNvPr>
                <p:cNvSpPr/>
                <p:nvPr/>
              </p:nvSpPr>
              <p:spPr bwMode="auto">
                <a:xfrm>
                  <a:off x="6981342"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59" name="Hexagon 258">
                  <a:extLst>
                    <a:ext uri="{FF2B5EF4-FFF2-40B4-BE49-F238E27FC236}">
                      <a16:creationId xmlns:a16="http://schemas.microsoft.com/office/drawing/2014/main" id="{4E787A45-1DA7-4013-B0D7-AD32392B25AC}"/>
                    </a:ext>
                  </a:extLst>
                </p:cNvPr>
                <p:cNvSpPr/>
                <p:nvPr/>
              </p:nvSpPr>
              <p:spPr bwMode="auto">
                <a:xfrm>
                  <a:off x="802998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0" name="Hexagon 259">
                  <a:extLst>
                    <a:ext uri="{FF2B5EF4-FFF2-40B4-BE49-F238E27FC236}">
                      <a16:creationId xmlns:a16="http://schemas.microsoft.com/office/drawing/2014/main" id="{8498A14B-1017-4044-A77C-ADF413534E25}"/>
                    </a:ext>
                  </a:extLst>
                </p:cNvPr>
                <p:cNvSpPr/>
                <p:nvPr/>
              </p:nvSpPr>
              <p:spPr bwMode="auto">
                <a:xfrm>
                  <a:off x="9078630"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1" name="Hexagon 260">
                  <a:extLst>
                    <a:ext uri="{FF2B5EF4-FFF2-40B4-BE49-F238E27FC236}">
                      <a16:creationId xmlns:a16="http://schemas.microsoft.com/office/drawing/2014/main" id="{93C06BB2-C57B-4D47-B977-6E836B766582}"/>
                    </a:ext>
                  </a:extLst>
                </p:cNvPr>
                <p:cNvSpPr/>
                <p:nvPr/>
              </p:nvSpPr>
              <p:spPr bwMode="auto">
                <a:xfrm>
                  <a:off x="10127274"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62" name="Hexagon 261">
                  <a:extLst>
                    <a:ext uri="{FF2B5EF4-FFF2-40B4-BE49-F238E27FC236}">
                      <a16:creationId xmlns:a16="http://schemas.microsoft.com/office/drawing/2014/main" id="{66B6B478-16F7-4D3E-89E2-B868869F6575}"/>
                    </a:ext>
                  </a:extLst>
                </p:cNvPr>
                <p:cNvSpPr/>
                <p:nvPr/>
              </p:nvSpPr>
              <p:spPr bwMode="auto">
                <a:xfrm>
                  <a:off x="1117591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sp>
            <p:nvSpPr>
              <p:cNvPr id="250" name="Hexagon 249">
                <a:extLst>
                  <a:ext uri="{FF2B5EF4-FFF2-40B4-BE49-F238E27FC236}">
                    <a16:creationId xmlns:a16="http://schemas.microsoft.com/office/drawing/2014/main" id="{0E62028A-2909-4BA7-AFCE-22C1CCDCA537}"/>
                  </a:ext>
                </a:extLst>
              </p:cNvPr>
              <p:cNvSpPr/>
              <p:nvPr/>
            </p:nvSpPr>
            <p:spPr bwMode="auto">
              <a:xfrm>
                <a:off x="12224562"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CF12E932-6089-4C19-A054-8A1DAEF8514B}"/>
                </a:ext>
              </a:extLst>
            </p:cNvPr>
            <p:cNvGrpSpPr/>
            <p:nvPr/>
          </p:nvGrpSpPr>
          <p:grpSpPr>
            <a:xfrm>
              <a:off x="-359166" y="3595461"/>
              <a:ext cx="13154807" cy="1466868"/>
              <a:chOff x="-359166" y="1894404"/>
              <a:chExt cx="13154807" cy="1466868"/>
            </a:xfrm>
          </p:grpSpPr>
          <p:grpSp>
            <p:nvGrpSpPr>
              <p:cNvPr id="204" name="Group 203">
                <a:extLst>
                  <a:ext uri="{FF2B5EF4-FFF2-40B4-BE49-F238E27FC236}">
                    <a16:creationId xmlns:a16="http://schemas.microsoft.com/office/drawing/2014/main" id="{EA80F5F8-3B07-456C-B137-FF65DDA94807}"/>
                  </a:ext>
                </a:extLst>
              </p:cNvPr>
              <p:cNvGrpSpPr/>
              <p:nvPr/>
            </p:nvGrpSpPr>
            <p:grpSpPr>
              <a:xfrm>
                <a:off x="166743" y="2868963"/>
                <a:ext cx="12106163" cy="492309"/>
                <a:chOff x="166743" y="3220231"/>
                <a:chExt cx="12106163" cy="492309"/>
              </a:xfrm>
              <a:noFill/>
            </p:grpSpPr>
            <p:sp>
              <p:nvSpPr>
                <p:cNvPr id="233" name="Hexagon 232">
                  <a:extLst>
                    <a:ext uri="{FF2B5EF4-FFF2-40B4-BE49-F238E27FC236}">
                      <a16:creationId xmlns:a16="http://schemas.microsoft.com/office/drawing/2014/main" id="{A4FE120E-5C47-4B40-A44D-F645B0C2740F}"/>
                    </a:ext>
                  </a:extLst>
                </p:cNvPr>
                <p:cNvSpPr/>
                <p:nvPr/>
              </p:nvSpPr>
              <p:spPr bwMode="auto">
                <a:xfrm>
                  <a:off x="16674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4" name="Hexagon 233">
                  <a:extLst>
                    <a:ext uri="{FF2B5EF4-FFF2-40B4-BE49-F238E27FC236}">
                      <a16:creationId xmlns:a16="http://schemas.microsoft.com/office/drawing/2014/main" id="{AA995065-1EA2-494F-B021-907C8E5DC3B7}"/>
                    </a:ext>
                  </a:extLst>
                </p:cNvPr>
                <p:cNvSpPr/>
                <p:nvPr/>
              </p:nvSpPr>
              <p:spPr bwMode="auto">
                <a:xfrm>
                  <a:off x="121538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5" name="Hexagon 234">
                  <a:extLst>
                    <a:ext uri="{FF2B5EF4-FFF2-40B4-BE49-F238E27FC236}">
                      <a16:creationId xmlns:a16="http://schemas.microsoft.com/office/drawing/2014/main" id="{31CE2031-17AB-4D7A-A49A-38B28E43C56D}"/>
                    </a:ext>
                  </a:extLst>
                </p:cNvPr>
                <p:cNvSpPr/>
                <p:nvPr/>
              </p:nvSpPr>
              <p:spPr bwMode="auto">
                <a:xfrm>
                  <a:off x="2264031"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6" name="Hexagon 235">
                  <a:extLst>
                    <a:ext uri="{FF2B5EF4-FFF2-40B4-BE49-F238E27FC236}">
                      <a16:creationId xmlns:a16="http://schemas.microsoft.com/office/drawing/2014/main" id="{823A81BC-E730-45D2-B150-7A1BDF847706}"/>
                    </a:ext>
                  </a:extLst>
                </p:cNvPr>
                <p:cNvSpPr/>
                <p:nvPr/>
              </p:nvSpPr>
              <p:spPr bwMode="auto">
                <a:xfrm>
                  <a:off x="3312675"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7" name="Hexagon 236">
                  <a:extLst>
                    <a:ext uri="{FF2B5EF4-FFF2-40B4-BE49-F238E27FC236}">
                      <a16:creationId xmlns:a16="http://schemas.microsoft.com/office/drawing/2014/main" id="{2CF3576F-515D-4773-9FDF-60D099E4FF76}"/>
                    </a:ext>
                  </a:extLst>
                </p:cNvPr>
                <p:cNvSpPr/>
                <p:nvPr/>
              </p:nvSpPr>
              <p:spPr bwMode="auto">
                <a:xfrm>
                  <a:off x="4361319"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8" name="Hexagon 237">
                  <a:extLst>
                    <a:ext uri="{FF2B5EF4-FFF2-40B4-BE49-F238E27FC236}">
                      <a16:creationId xmlns:a16="http://schemas.microsoft.com/office/drawing/2014/main" id="{5FAEE869-F81F-424F-A4A2-58A5E398F246}"/>
                    </a:ext>
                  </a:extLst>
                </p:cNvPr>
                <p:cNvSpPr/>
                <p:nvPr/>
              </p:nvSpPr>
              <p:spPr bwMode="auto">
                <a:xfrm>
                  <a:off x="540996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9" name="Hexagon 238">
                  <a:extLst>
                    <a:ext uri="{FF2B5EF4-FFF2-40B4-BE49-F238E27FC236}">
                      <a16:creationId xmlns:a16="http://schemas.microsoft.com/office/drawing/2014/main" id="{96DBFF36-AD2E-43D6-B403-FED39E3B19B1}"/>
                    </a:ext>
                  </a:extLst>
                </p:cNvPr>
                <p:cNvSpPr/>
                <p:nvPr/>
              </p:nvSpPr>
              <p:spPr bwMode="auto">
                <a:xfrm>
                  <a:off x="645860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40" name="Hexagon 239">
                  <a:extLst>
                    <a:ext uri="{FF2B5EF4-FFF2-40B4-BE49-F238E27FC236}">
                      <a16:creationId xmlns:a16="http://schemas.microsoft.com/office/drawing/2014/main" id="{41E5929E-3B75-429C-A0B0-F820E262F13F}"/>
                    </a:ext>
                  </a:extLst>
                </p:cNvPr>
                <p:cNvSpPr/>
                <p:nvPr/>
              </p:nvSpPr>
              <p:spPr bwMode="auto">
                <a:xfrm>
                  <a:off x="7507251"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41" name="Hexagon 240">
                  <a:extLst>
                    <a:ext uri="{FF2B5EF4-FFF2-40B4-BE49-F238E27FC236}">
                      <a16:creationId xmlns:a16="http://schemas.microsoft.com/office/drawing/2014/main" id="{4A9527E8-9D40-40FC-9242-03C229E95C4A}"/>
                    </a:ext>
                  </a:extLst>
                </p:cNvPr>
                <p:cNvSpPr/>
                <p:nvPr/>
              </p:nvSpPr>
              <p:spPr bwMode="auto">
                <a:xfrm>
                  <a:off x="8555895"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42" name="Hexagon 241">
                  <a:extLst>
                    <a:ext uri="{FF2B5EF4-FFF2-40B4-BE49-F238E27FC236}">
                      <a16:creationId xmlns:a16="http://schemas.microsoft.com/office/drawing/2014/main" id="{C36BF079-F3BA-46C8-9C2B-FF997040D555}"/>
                    </a:ext>
                  </a:extLst>
                </p:cNvPr>
                <p:cNvSpPr/>
                <p:nvPr/>
              </p:nvSpPr>
              <p:spPr bwMode="auto">
                <a:xfrm>
                  <a:off x="9604539"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43" name="Hexagon 242">
                  <a:extLst>
                    <a:ext uri="{FF2B5EF4-FFF2-40B4-BE49-F238E27FC236}">
                      <a16:creationId xmlns:a16="http://schemas.microsoft.com/office/drawing/2014/main" id="{608DB990-E529-4D88-B64D-B0AE765E549D}"/>
                    </a:ext>
                  </a:extLst>
                </p:cNvPr>
                <p:cNvSpPr/>
                <p:nvPr/>
              </p:nvSpPr>
              <p:spPr bwMode="auto">
                <a:xfrm>
                  <a:off x="10653183"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44" name="Hexagon 243">
                  <a:extLst>
                    <a:ext uri="{FF2B5EF4-FFF2-40B4-BE49-F238E27FC236}">
                      <a16:creationId xmlns:a16="http://schemas.microsoft.com/office/drawing/2014/main" id="{40BAF4A1-655B-4D5B-AA7B-A5A23105B410}"/>
                    </a:ext>
                  </a:extLst>
                </p:cNvPr>
                <p:cNvSpPr/>
                <p:nvPr/>
              </p:nvSpPr>
              <p:spPr bwMode="auto">
                <a:xfrm>
                  <a:off x="11701827" y="3220231"/>
                  <a:ext cx="571079" cy="492309"/>
                </a:xfrm>
                <a:prstGeom prst="hexagon">
                  <a:avLst/>
                </a:prstGeom>
                <a:grp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4B0BB159-7E5D-483D-9734-F5738152FB5C}"/>
                  </a:ext>
                </a:extLst>
              </p:cNvPr>
              <p:cNvGrpSpPr/>
              <p:nvPr/>
            </p:nvGrpSpPr>
            <p:grpSpPr>
              <a:xfrm>
                <a:off x="689478" y="1894404"/>
                <a:ext cx="11057519" cy="492309"/>
                <a:chOff x="689478" y="1894404"/>
                <a:chExt cx="11057519" cy="492309"/>
              </a:xfrm>
            </p:grpSpPr>
            <p:sp>
              <p:nvSpPr>
                <p:cNvPr id="229" name="Hexagon 228">
                  <a:extLst>
                    <a:ext uri="{FF2B5EF4-FFF2-40B4-BE49-F238E27FC236}">
                      <a16:creationId xmlns:a16="http://schemas.microsoft.com/office/drawing/2014/main" id="{584BA4EE-E98B-44C0-A458-4515D67C4438}"/>
                    </a:ext>
                  </a:extLst>
                </p:cNvPr>
                <p:cNvSpPr/>
                <p:nvPr/>
              </p:nvSpPr>
              <p:spPr bwMode="auto">
                <a:xfrm>
                  <a:off x="689478"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0" name="Hexagon 229">
                  <a:extLst>
                    <a:ext uri="{FF2B5EF4-FFF2-40B4-BE49-F238E27FC236}">
                      <a16:creationId xmlns:a16="http://schemas.microsoft.com/office/drawing/2014/main" id="{A4F083FA-5CBC-41B9-A7A4-D67E06A756C2}"/>
                    </a:ext>
                  </a:extLst>
                </p:cNvPr>
                <p:cNvSpPr/>
                <p:nvPr/>
              </p:nvSpPr>
              <p:spPr bwMode="auto">
                <a:xfrm>
                  <a:off x="4884054"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1" name="Hexagon 230">
                  <a:extLst>
                    <a:ext uri="{FF2B5EF4-FFF2-40B4-BE49-F238E27FC236}">
                      <a16:creationId xmlns:a16="http://schemas.microsoft.com/office/drawing/2014/main" id="{8ADEAEC9-7E83-4949-8729-036A198B2195}"/>
                    </a:ext>
                  </a:extLst>
                </p:cNvPr>
                <p:cNvSpPr/>
                <p:nvPr/>
              </p:nvSpPr>
              <p:spPr bwMode="auto">
                <a:xfrm>
                  <a:off x="9078630"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32" name="Hexagon 231">
                  <a:extLst>
                    <a:ext uri="{FF2B5EF4-FFF2-40B4-BE49-F238E27FC236}">
                      <a16:creationId xmlns:a16="http://schemas.microsoft.com/office/drawing/2014/main" id="{4FFF26B3-98E1-4598-B757-9B7A89779004}"/>
                    </a:ext>
                  </a:extLst>
                </p:cNvPr>
                <p:cNvSpPr/>
                <p:nvPr/>
              </p:nvSpPr>
              <p:spPr bwMode="auto">
                <a:xfrm>
                  <a:off x="11175918" y="189440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2C494A54-FBA8-4215-A328-66E09594C07E}"/>
                  </a:ext>
                </a:extLst>
              </p:cNvPr>
              <p:cNvGrpSpPr/>
              <p:nvPr/>
            </p:nvGrpSpPr>
            <p:grpSpPr>
              <a:xfrm>
                <a:off x="166743" y="2231934"/>
                <a:ext cx="12106163" cy="492309"/>
                <a:chOff x="166743" y="2231934"/>
                <a:chExt cx="12106163" cy="492309"/>
              </a:xfrm>
            </p:grpSpPr>
            <p:sp>
              <p:nvSpPr>
                <p:cNvPr id="220" name="Hexagon 219">
                  <a:extLst>
                    <a:ext uri="{FF2B5EF4-FFF2-40B4-BE49-F238E27FC236}">
                      <a16:creationId xmlns:a16="http://schemas.microsoft.com/office/drawing/2014/main" id="{2DB8B46B-FDFE-48EF-930A-0EC776CB121E}"/>
                    </a:ext>
                  </a:extLst>
                </p:cNvPr>
                <p:cNvSpPr/>
                <p:nvPr/>
              </p:nvSpPr>
              <p:spPr bwMode="auto">
                <a:xfrm>
                  <a:off x="16674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1" name="Hexagon 220">
                  <a:extLst>
                    <a:ext uri="{FF2B5EF4-FFF2-40B4-BE49-F238E27FC236}">
                      <a16:creationId xmlns:a16="http://schemas.microsoft.com/office/drawing/2014/main" id="{0175932D-193A-4868-AB3E-AEECCDC94954}"/>
                    </a:ext>
                  </a:extLst>
                </p:cNvPr>
                <p:cNvSpPr/>
                <p:nvPr/>
              </p:nvSpPr>
              <p:spPr bwMode="auto">
                <a:xfrm>
                  <a:off x="1215387"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2" name="Hexagon 221">
                  <a:extLst>
                    <a:ext uri="{FF2B5EF4-FFF2-40B4-BE49-F238E27FC236}">
                      <a16:creationId xmlns:a16="http://schemas.microsoft.com/office/drawing/2014/main" id="{54C0B5BC-7121-4531-BCF9-1270C6D7C40D}"/>
                    </a:ext>
                  </a:extLst>
                </p:cNvPr>
                <p:cNvSpPr/>
                <p:nvPr/>
              </p:nvSpPr>
              <p:spPr bwMode="auto">
                <a:xfrm>
                  <a:off x="3312675"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3" name="Hexagon 222">
                  <a:extLst>
                    <a:ext uri="{FF2B5EF4-FFF2-40B4-BE49-F238E27FC236}">
                      <a16:creationId xmlns:a16="http://schemas.microsoft.com/office/drawing/2014/main" id="{4CCC0412-DBA3-4AAB-828C-1FB844A550D8}"/>
                    </a:ext>
                  </a:extLst>
                </p:cNvPr>
                <p:cNvSpPr/>
                <p:nvPr/>
              </p:nvSpPr>
              <p:spPr bwMode="auto">
                <a:xfrm>
                  <a:off x="4361319"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4" name="Hexagon 223">
                  <a:extLst>
                    <a:ext uri="{FF2B5EF4-FFF2-40B4-BE49-F238E27FC236}">
                      <a16:creationId xmlns:a16="http://schemas.microsoft.com/office/drawing/2014/main" id="{CBCB84D0-FB90-4D38-8599-4553FD2DBCAA}"/>
                    </a:ext>
                  </a:extLst>
                </p:cNvPr>
                <p:cNvSpPr/>
                <p:nvPr/>
              </p:nvSpPr>
              <p:spPr bwMode="auto">
                <a:xfrm>
                  <a:off x="540996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5" name="Hexagon 224">
                  <a:extLst>
                    <a:ext uri="{FF2B5EF4-FFF2-40B4-BE49-F238E27FC236}">
                      <a16:creationId xmlns:a16="http://schemas.microsoft.com/office/drawing/2014/main" id="{7852CC86-512F-496E-BD92-6BECF73521D1}"/>
                    </a:ext>
                  </a:extLst>
                </p:cNvPr>
                <p:cNvSpPr/>
                <p:nvPr/>
              </p:nvSpPr>
              <p:spPr bwMode="auto">
                <a:xfrm>
                  <a:off x="8555895"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6" name="Hexagon 225">
                  <a:extLst>
                    <a:ext uri="{FF2B5EF4-FFF2-40B4-BE49-F238E27FC236}">
                      <a16:creationId xmlns:a16="http://schemas.microsoft.com/office/drawing/2014/main" id="{81E11355-E474-4E5C-9F48-21610F0EF2B0}"/>
                    </a:ext>
                  </a:extLst>
                </p:cNvPr>
                <p:cNvSpPr/>
                <p:nvPr/>
              </p:nvSpPr>
              <p:spPr bwMode="auto">
                <a:xfrm>
                  <a:off x="9604539"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7" name="Hexagon 226">
                  <a:extLst>
                    <a:ext uri="{FF2B5EF4-FFF2-40B4-BE49-F238E27FC236}">
                      <a16:creationId xmlns:a16="http://schemas.microsoft.com/office/drawing/2014/main" id="{E2C537F1-AAF5-40D2-B42F-67275AE9CF60}"/>
                    </a:ext>
                  </a:extLst>
                </p:cNvPr>
                <p:cNvSpPr/>
                <p:nvPr/>
              </p:nvSpPr>
              <p:spPr bwMode="auto">
                <a:xfrm>
                  <a:off x="10653183"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28" name="Hexagon 227">
                  <a:extLst>
                    <a:ext uri="{FF2B5EF4-FFF2-40B4-BE49-F238E27FC236}">
                      <a16:creationId xmlns:a16="http://schemas.microsoft.com/office/drawing/2014/main" id="{4933BA0E-91F2-4A5D-AEB5-B26461BD83B6}"/>
                    </a:ext>
                  </a:extLst>
                </p:cNvPr>
                <p:cNvSpPr/>
                <p:nvPr/>
              </p:nvSpPr>
              <p:spPr bwMode="auto">
                <a:xfrm>
                  <a:off x="11701827" y="2231934"/>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74940D43-C13E-4D39-9CBE-1C4D7812357E}"/>
                  </a:ext>
                </a:extLst>
              </p:cNvPr>
              <p:cNvGrpSpPr/>
              <p:nvPr/>
            </p:nvGrpSpPr>
            <p:grpSpPr>
              <a:xfrm>
                <a:off x="-359166" y="2546046"/>
                <a:ext cx="12106163" cy="492309"/>
                <a:chOff x="-359166" y="2546046"/>
                <a:chExt cx="12106163" cy="492309"/>
              </a:xfrm>
            </p:grpSpPr>
            <p:sp>
              <p:nvSpPr>
                <p:cNvPr id="209" name="Hexagon 208">
                  <a:extLst>
                    <a:ext uri="{FF2B5EF4-FFF2-40B4-BE49-F238E27FC236}">
                      <a16:creationId xmlns:a16="http://schemas.microsoft.com/office/drawing/2014/main" id="{C0DAE9C3-7E96-4906-AEFE-8346EDF4B3F4}"/>
                    </a:ext>
                  </a:extLst>
                </p:cNvPr>
                <p:cNvSpPr/>
                <p:nvPr/>
              </p:nvSpPr>
              <p:spPr bwMode="auto">
                <a:xfrm>
                  <a:off x="-35916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0" name="Hexagon 209">
                  <a:extLst>
                    <a:ext uri="{FF2B5EF4-FFF2-40B4-BE49-F238E27FC236}">
                      <a16:creationId xmlns:a16="http://schemas.microsoft.com/office/drawing/2014/main" id="{FF13553A-84FF-47B8-8A1C-9D16A63CC921}"/>
                    </a:ext>
                  </a:extLst>
                </p:cNvPr>
                <p:cNvSpPr/>
                <p:nvPr/>
              </p:nvSpPr>
              <p:spPr bwMode="auto">
                <a:xfrm>
                  <a:off x="68947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1" name="Hexagon 210">
                  <a:extLst>
                    <a:ext uri="{FF2B5EF4-FFF2-40B4-BE49-F238E27FC236}">
                      <a16:creationId xmlns:a16="http://schemas.microsoft.com/office/drawing/2014/main" id="{FF9C4473-A70F-4B75-BC0D-E1BB04A2042C}"/>
                    </a:ext>
                  </a:extLst>
                </p:cNvPr>
                <p:cNvSpPr/>
                <p:nvPr/>
              </p:nvSpPr>
              <p:spPr bwMode="auto">
                <a:xfrm>
                  <a:off x="1738122"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2" name="Hexagon 211">
                  <a:extLst>
                    <a:ext uri="{FF2B5EF4-FFF2-40B4-BE49-F238E27FC236}">
                      <a16:creationId xmlns:a16="http://schemas.microsoft.com/office/drawing/2014/main" id="{593E1F8A-9099-4D50-B6A5-486A9F0A544C}"/>
                    </a:ext>
                  </a:extLst>
                </p:cNvPr>
                <p:cNvSpPr/>
                <p:nvPr/>
              </p:nvSpPr>
              <p:spPr bwMode="auto">
                <a:xfrm>
                  <a:off x="278676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3" name="Hexagon 212">
                  <a:extLst>
                    <a:ext uri="{FF2B5EF4-FFF2-40B4-BE49-F238E27FC236}">
                      <a16:creationId xmlns:a16="http://schemas.microsoft.com/office/drawing/2014/main" id="{16DE410D-E255-4F01-8753-1E61D2FA4CD6}"/>
                    </a:ext>
                  </a:extLst>
                </p:cNvPr>
                <p:cNvSpPr/>
                <p:nvPr/>
              </p:nvSpPr>
              <p:spPr bwMode="auto">
                <a:xfrm>
                  <a:off x="3835410"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4" name="Hexagon 213">
                  <a:extLst>
                    <a:ext uri="{FF2B5EF4-FFF2-40B4-BE49-F238E27FC236}">
                      <a16:creationId xmlns:a16="http://schemas.microsoft.com/office/drawing/2014/main" id="{330DD407-24BF-4664-9BDF-82EFC17018B2}"/>
                    </a:ext>
                  </a:extLst>
                </p:cNvPr>
                <p:cNvSpPr/>
                <p:nvPr/>
              </p:nvSpPr>
              <p:spPr bwMode="auto">
                <a:xfrm>
                  <a:off x="4884054"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5" name="Hexagon 214">
                  <a:extLst>
                    <a:ext uri="{FF2B5EF4-FFF2-40B4-BE49-F238E27FC236}">
                      <a16:creationId xmlns:a16="http://schemas.microsoft.com/office/drawing/2014/main" id="{C515AC21-964D-4EC7-B018-50D3C5F4D9E5}"/>
                    </a:ext>
                  </a:extLst>
                </p:cNvPr>
                <p:cNvSpPr/>
                <p:nvPr/>
              </p:nvSpPr>
              <p:spPr bwMode="auto">
                <a:xfrm>
                  <a:off x="593269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6" name="Hexagon 215">
                  <a:extLst>
                    <a:ext uri="{FF2B5EF4-FFF2-40B4-BE49-F238E27FC236}">
                      <a16:creationId xmlns:a16="http://schemas.microsoft.com/office/drawing/2014/main" id="{08682C92-5051-4FCA-A075-61803AA56EF3}"/>
                    </a:ext>
                  </a:extLst>
                </p:cNvPr>
                <p:cNvSpPr/>
                <p:nvPr/>
              </p:nvSpPr>
              <p:spPr bwMode="auto">
                <a:xfrm>
                  <a:off x="8029986"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7" name="Hexagon 216">
                  <a:extLst>
                    <a:ext uri="{FF2B5EF4-FFF2-40B4-BE49-F238E27FC236}">
                      <a16:creationId xmlns:a16="http://schemas.microsoft.com/office/drawing/2014/main" id="{CA1A1CAA-2352-4E5F-AA2B-2D4899E10B7B}"/>
                    </a:ext>
                  </a:extLst>
                </p:cNvPr>
                <p:cNvSpPr/>
                <p:nvPr/>
              </p:nvSpPr>
              <p:spPr bwMode="auto">
                <a:xfrm>
                  <a:off x="9078630"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8" name="Hexagon 217">
                  <a:extLst>
                    <a:ext uri="{FF2B5EF4-FFF2-40B4-BE49-F238E27FC236}">
                      <a16:creationId xmlns:a16="http://schemas.microsoft.com/office/drawing/2014/main" id="{17CCA5AC-C8B5-46AD-8D32-3A644210B71E}"/>
                    </a:ext>
                  </a:extLst>
                </p:cNvPr>
                <p:cNvSpPr/>
                <p:nvPr/>
              </p:nvSpPr>
              <p:spPr bwMode="auto">
                <a:xfrm>
                  <a:off x="10127274"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sp>
              <p:nvSpPr>
                <p:cNvPr id="219" name="Hexagon 218">
                  <a:extLst>
                    <a:ext uri="{FF2B5EF4-FFF2-40B4-BE49-F238E27FC236}">
                      <a16:creationId xmlns:a16="http://schemas.microsoft.com/office/drawing/2014/main" id="{50CF4BDE-D36C-4B73-9398-E24046BFD036}"/>
                    </a:ext>
                  </a:extLst>
                </p:cNvPr>
                <p:cNvSpPr/>
                <p:nvPr/>
              </p:nvSpPr>
              <p:spPr bwMode="auto">
                <a:xfrm>
                  <a:off x="11175918"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sp>
            <p:nvSpPr>
              <p:cNvPr id="208" name="Hexagon 207">
                <a:extLst>
                  <a:ext uri="{FF2B5EF4-FFF2-40B4-BE49-F238E27FC236}">
                    <a16:creationId xmlns:a16="http://schemas.microsoft.com/office/drawing/2014/main" id="{1C8D9A2E-6780-4866-AE34-104BD55C39FA}"/>
                  </a:ext>
                </a:extLst>
              </p:cNvPr>
              <p:cNvSpPr/>
              <p:nvPr/>
            </p:nvSpPr>
            <p:spPr bwMode="auto">
              <a:xfrm>
                <a:off x="12224562" y="2546046"/>
                <a:ext cx="571079" cy="492309"/>
              </a:xfrm>
              <a:prstGeom prst="hexagon">
                <a:avLst/>
              </a:prstGeom>
              <a:noFill/>
              <a:ln w="19050" cap="flat" cmpd="sng" algn="ctr">
                <a:solidFill>
                  <a:schemeClr val="bg1">
                    <a:alpha val="2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0000"/>
                  </a:solidFill>
                  <a:latin typeface="Segoe UI"/>
                  <a:ea typeface="Segoe UI" pitchFamily="34" charset="0"/>
                  <a:cs typeface="Segoe UI" pitchFamily="34" charset="0"/>
                </a:endParaRPr>
              </a:p>
            </p:txBody>
          </p:sp>
        </p:grpSp>
      </p:grpSp>
      <p:sp>
        <p:nvSpPr>
          <p:cNvPr id="202" name="Title 3">
            <a:extLst>
              <a:ext uri="{FF2B5EF4-FFF2-40B4-BE49-F238E27FC236}">
                <a16:creationId xmlns:a16="http://schemas.microsoft.com/office/drawing/2014/main" id="{00884AC6-4877-4001-8145-C6069667BDC5}"/>
              </a:ext>
            </a:extLst>
          </p:cNvPr>
          <p:cNvSpPr txBox="1">
            <a:spLocks/>
          </p:cNvSpPr>
          <p:nvPr/>
        </p:nvSpPr>
        <p:spPr>
          <a:xfrm>
            <a:off x="269239" y="2321431"/>
            <a:ext cx="11653523" cy="1158629"/>
          </a:xfrm>
          <a:prstGeom prst="rect">
            <a:avLst/>
          </a:prstGeom>
          <a:noFill/>
        </p:spPr>
        <p:txBody>
          <a:bodyPr vert="horz" wrap="square" lIns="143428" tIns="89642" rIns="143428" bIns="89642"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defTabSz="914367"/>
            <a:r>
              <a:rPr lang="en-US" sz="7058" spc="-98" dirty="0">
                <a:gradFill>
                  <a:gsLst>
                    <a:gs pos="100000">
                      <a:srgbClr val="FFFFFF"/>
                    </a:gs>
                    <a:gs pos="0">
                      <a:srgbClr val="FFFFFF"/>
                    </a:gs>
                  </a:gsLst>
                  <a:lin ang="5400000" scaled="0"/>
                </a:gradFill>
                <a:latin typeface="Segoe UI Light"/>
              </a:rPr>
              <a:t>Thank you!</a:t>
            </a:r>
          </a:p>
        </p:txBody>
      </p:sp>
    </p:spTree>
    <p:extLst>
      <p:ext uri="{BB962C8B-B14F-4D97-AF65-F5344CB8AC3E}">
        <p14:creationId xmlns:p14="http://schemas.microsoft.com/office/powerpoint/2010/main" val="35568114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85DF-297F-400D-8D66-4845FA5A23FA}"/>
              </a:ext>
            </a:extLst>
          </p:cNvPr>
          <p:cNvSpPr>
            <a:spLocks noGrp="1"/>
          </p:cNvSpPr>
          <p:nvPr>
            <p:ph type="title"/>
          </p:nvPr>
        </p:nvSpPr>
        <p:spPr>
          <a:xfrm>
            <a:off x="467358" y="291102"/>
            <a:ext cx="11006669" cy="899665"/>
          </a:xfrm>
        </p:spPr>
        <p:txBody>
          <a:bodyPr/>
          <a:lstStyle/>
          <a:p>
            <a:r>
              <a:rPr lang="en-GB" dirty="0"/>
              <a:t>What is software containerization</a:t>
            </a:r>
            <a:r>
              <a:rPr lang="en-GB" dirty="0">
                <a:solidFill>
                  <a:srgbClr val="0078D7"/>
                </a:solidFill>
              </a:rPr>
              <a:t>?</a:t>
            </a:r>
            <a:endParaRPr lang="en-US" dirty="0"/>
          </a:p>
        </p:txBody>
      </p:sp>
      <p:sp>
        <p:nvSpPr>
          <p:cNvPr id="3" name="Rectangle 2">
            <a:extLst>
              <a:ext uri="{FF2B5EF4-FFF2-40B4-BE49-F238E27FC236}">
                <a16:creationId xmlns:a16="http://schemas.microsoft.com/office/drawing/2014/main" id="{8A56F7C6-7FE6-4102-97D1-77AB76BB1E73}"/>
              </a:ext>
            </a:extLst>
          </p:cNvPr>
          <p:cNvSpPr/>
          <p:nvPr/>
        </p:nvSpPr>
        <p:spPr>
          <a:xfrm>
            <a:off x="467359" y="1611057"/>
            <a:ext cx="10437707" cy="3231654"/>
          </a:xfrm>
          <a:prstGeom prst="rect">
            <a:avLst/>
          </a:prstGeom>
        </p:spPr>
        <p:txBody>
          <a:bodyPr wrap="square">
            <a:spAutoFit/>
          </a:bodyPr>
          <a:lstStyle/>
          <a:p>
            <a:endParaRPr lang="en-US" b="1" dirty="0">
              <a:solidFill>
                <a:srgbClr val="171717"/>
              </a:solidFill>
              <a:latin typeface="Segoe UI" panose="020B0502040204020203" pitchFamily="34" charset="0"/>
            </a:endParaRPr>
          </a:p>
          <a:p>
            <a:r>
              <a:rPr lang="en-US" sz="2800" dirty="0"/>
              <a:t>Software containerization is an OS virtualization method that is used to deploy and run containers without using a virtual machine (VM – hardware virtualization).  </a:t>
            </a:r>
          </a:p>
          <a:p>
            <a:endParaRPr lang="en-US" sz="2800" dirty="0"/>
          </a:p>
          <a:p>
            <a:r>
              <a:rPr lang="en-US" sz="2800" dirty="0"/>
              <a:t>Containers can run on physical hardware, in the cloud, VMs, and across multiple OSs.</a:t>
            </a:r>
            <a:endParaRPr lang="en-US" sz="2800" b="0" i="0" dirty="0">
              <a:solidFill>
                <a:srgbClr val="171717"/>
              </a:solidFill>
              <a:effectLst/>
              <a:latin typeface="Segoe UI" panose="020B0502040204020203" pitchFamily="34" charset="0"/>
            </a:endParaRPr>
          </a:p>
          <a:p>
            <a:endParaRPr lang="en-US"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2211766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t>Virtualization versus </a:t>
            </a:r>
            <a:r>
              <a:rPr lang="en-GB" dirty="0">
                <a:solidFill>
                  <a:srgbClr val="0078D7"/>
                </a:solidFill>
              </a:rPr>
              <a:t>containerization?</a:t>
            </a:r>
          </a:p>
        </p:txBody>
      </p:sp>
      <p:sp>
        <p:nvSpPr>
          <p:cNvPr id="220" name="TextBox 219">
            <a:extLst>
              <a:ext uri="{FF2B5EF4-FFF2-40B4-BE49-F238E27FC236}">
                <a16:creationId xmlns:a16="http://schemas.microsoft.com/office/drawing/2014/main" id="{E18D12D2-98E2-4267-B2B6-AB7DDF110BBE}"/>
              </a:ext>
            </a:extLst>
          </p:cNvPr>
          <p:cNvSpPr txBox="1"/>
          <p:nvPr/>
        </p:nvSpPr>
        <p:spPr>
          <a:xfrm>
            <a:off x="2413634" y="5859734"/>
            <a:ext cx="3477955" cy="550249"/>
          </a:xfrm>
          <a:prstGeom prst="rect">
            <a:avLst/>
          </a:prstGeom>
          <a:noFill/>
        </p:spPr>
        <p:txBody>
          <a:bodyPr wrap="square" lIns="140626" tIns="140626" rIns="140626" bIns="140626" rtlCol="0">
            <a:spAutoFit/>
          </a:bodyPr>
          <a:lstStyle/>
          <a:p>
            <a:pPr algn="ctr" defTabSz="914554">
              <a:spcAft>
                <a:spcPts val="2307"/>
              </a:spcAft>
            </a:pPr>
            <a:r>
              <a:rPr lang="en-US" dirty="0">
                <a:solidFill>
                  <a:srgbClr val="0072C6"/>
                </a:solidFill>
                <a:latin typeface="Segoe UI Semibold" panose="020B0702040204020203" pitchFamily="34" charset="0"/>
                <a:cs typeface="Segoe UI Semibold" panose="020B0702040204020203" pitchFamily="34" charset="0"/>
              </a:rPr>
              <a:t>Virtualization</a:t>
            </a:r>
          </a:p>
        </p:txBody>
      </p:sp>
      <p:sp>
        <p:nvSpPr>
          <p:cNvPr id="221" name="TextBox 220">
            <a:extLst>
              <a:ext uri="{FF2B5EF4-FFF2-40B4-BE49-F238E27FC236}">
                <a16:creationId xmlns:a16="http://schemas.microsoft.com/office/drawing/2014/main" id="{724466D4-3E0D-4A8C-A5A9-844840BE6115}"/>
              </a:ext>
            </a:extLst>
          </p:cNvPr>
          <p:cNvSpPr txBox="1"/>
          <p:nvPr/>
        </p:nvSpPr>
        <p:spPr>
          <a:xfrm>
            <a:off x="7886585" y="5859734"/>
            <a:ext cx="3477955" cy="550249"/>
          </a:xfrm>
          <a:prstGeom prst="rect">
            <a:avLst/>
          </a:prstGeom>
          <a:noFill/>
        </p:spPr>
        <p:txBody>
          <a:bodyPr wrap="square" lIns="140626" tIns="140626" rIns="140626" bIns="140626" rtlCol="0">
            <a:spAutoFit/>
          </a:bodyPr>
          <a:lstStyle/>
          <a:p>
            <a:pPr algn="ctr" defTabSz="914554">
              <a:spcAft>
                <a:spcPts val="2307"/>
              </a:spcAft>
            </a:pPr>
            <a:r>
              <a:rPr lang="en-US"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222" name="Group 221">
            <a:extLst>
              <a:ext uri="{FF2B5EF4-FFF2-40B4-BE49-F238E27FC236}">
                <a16:creationId xmlns:a16="http://schemas.microsoft.com/office/drawing/2014/main" id="{657B4737-87FF-40E8-8501-694CB216054D}"/>
              </a:ext>
            </a:extLst>
          </p:cNvPr>
          <p:cNvGrpSpPr/>
          <p:nvPr/>
        </p:nvGrpSpPr>
        <p:grpSpPr>
          <a:xfrm>
            <a:off x="657187" y="3864106"/>
            <a:ext cx="3342215" cy="2202646"/>
            <a:chOff x="683720" y="4019565"/>
            <a:chExt cx="3477152" cy="2291575"/>
          </a:xfrm>
        </p:grpSpPr>
        <p:sp>
          <p:nvSpPr>
            <p:cNvPr id="223" name="TextBox 222">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0626" tIns="140626" rIns="140626" bIns="140626" rtlCol="0">
              <a:spAutoFit/>
            </a:bodyPr>
            <a:lstStyle/>
            <a:p>
              <a:pPr algn="ctr" defTabSz="914554">
                <a:spcAft>
                  <a:spcPts val="2307"/>
                </a:spcAft>
              </a:pPr>
              <a:r>
                <a:rPr lang="en-US" sz="1153" dirty="0">
                  <a:solidFill>
                    <a:srgbClr val="505050"/>
                  </a:solidFill>
                  <a:latin typeface="Segoe UI" panose="020B0502040204020203" pitchFamily="34" charset="0"/>
                  <a:cs typeface="Segoe UI" panose="020B0502040204020203" pitchFamily="34" charset="0"/>
                </a:rPr>
                <a:t>Type 1</a:t>
              </a:r>
            </a:p>
          </p:txBody>
        </p:sp>
        <p:grpSp>
          <p:nvGrpSpPr>
            <p:cNvPr id="224" name="Group 223">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22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Hardware</a:t>
                </a:r>
                <a:endParaRPr lang="en-US" sz="2307" dirty="0">
                  <a:solidFill>
                    <a:srgbClr val="505050"/>
                  </a:solidFill>
                  <a:latin typeface="Segoe UI"/>
                  <a:ea typeface="Segoe UI" pitchFamily="34" charset="0"/>
                  <a:cs typeface="Segoe UI" pitchFamily="34" charset="0"/>
                </a:endParaRPr>
              </a:p>
            </p:txBody>
          </p:sp>
          <p:sp>
            <p:nvSpPr>
              <p:cNvPr id="226"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Hypervisor 1</a:t>
                </a:r>
                <a:endParaRPr lang="en-US" sz="2307" dirty="0">
                  <a:solidFill>
                    <a:srgbClr val="505050"/>
                  </a:solidFill>
                  <a:latin typeface="Segoe UI"/>
                  <a:ea typeface="Segoe UI" pitchFamily="34" charset="0"/>
                  <a:cs typeface="Segoe UI" pitchFamily="34" charset="0"/>
                </a:endParaRPr>
              </a:p>
            </p:txBody>
          </p:sp>
          <p:sp>
            <p:nvSpPr>
              <p:cNvPr id="227"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sp>
            <p:nvSpPr>
              <p:cNvPr id="228"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sp>
            <p:nvSpPr>
              <p:cNvPr id="229"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grpSp>
      </p:grpSp>
      <p:grpSp>
        <p:nvGrpSpPr>
          <p:cNvPr id="230" name="Group 229">
            <a:extLst>
              <a:ext uri="{FF2B5EF4-FFF2-40B4-BE49-F238E27FC236}">
                <a16:creationId xmlns:a16="http://schemas.microsoft.com/office/drawing/2014/main" id="{1C7D1DFF-B8F3-40BE-B4F1-77F030599758}"/>
              </a:ext>
            </a:extLst>
          </p:cNvPr>
          <p:cNvGrpSpPr/>
          <p:nvPr/>
        </p:nvGrpSpPr>
        <p:grpSpPr>
          <a:xfrm>
            <a:off x="4305821" y="3460068"/>
            <a:ext cx="3342216" cy="2606684"/>
            <a:chOff x="4479661" y="3599215"/>
            <a:chExt cx="3477153" cy="2711925"/>
          </a:xfrm>
        </p:grpSpPr>
        <p:sp>
          <p:nvSpPr>
            <p:cNvPr id="231"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Hardware</a:t>
              </a:r>
              <a:endParaRPr lang="en-US" sz="2307" dirty="0">
                <a:solidFill>
                  <a:srgbClr val="505050"/>
                </a:solidFill>
                <a:latin typeface="Segoe UI"/>
                <a:ea typeface="Segoe UI" pitchFamily="34" charset="0"/>
                <a:cs typeface="Segoe UI" pitchFamily="34" charset="0"/>
              </a:endParaRPr>
            </a:p>
          </p:txBody>
        </p:sp>
        <p:sp>
          <p:nvSpPr>
            <p:cNvPr id="232" name="TextBox 231">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0626" tIns="140626" rIns="140626" bIns="140626" rtlCol="0">
              <a:spAutoFit/>
            </a:bodyPr>
            <a:lstStyle/>
            <a:p>
              <a:pPr algn="ctr" defTabSz="914554">
                <a:spcAft>
                  <a:spcPts val="2307"/>
                </a:spcAft>
              </a:pPr>
              <a:r>
                <a:rPr lang="en-US" sz="1153" dirty="0">
                  <a:solidFill>
                    <a:srgbClr val="505050"/>
                  </a:solidFill>
                  <a:latin typeface="Segoe UI" panose="020B0502040204020203" pitchFamily="34" charset="0"/>
                  <a:cs typeface="Segoe UI" panose="020B0502040204020203" pitchFamily="34" charset="0"/>
                </a:rPr>
                <a:t>Type 2</a:t>
              </a:r>
            </a:p>
          </p:txBody>
        </p:sp>
        <p:sp>
          <p:nvSpPr>
            <p:cNvPr id="233"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Host OS</a:t>
              </a:r>
              <a:endParaRPr lang="en-US" sz="2307" dirty="0">
                <a:solidFill>
                  <a:srgbClr val="505050"/>
                </a:solidFill>
                <a:latin typeface="Segoe UI"/>
                <a:ea typeface="Segoe UI" pitchFamily="34" charset="0"/>
                <a:cs typeface="Segoe UI" pitchFamily="34" charset="0"/>
              </a:endParaRPr>
            </a:p>
          </p:txBody>
        </p:sp>
        <p:sp>
          <p:nvSpPr>
            <p:cNvPr id="234"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Hypervisor 2</a:t>
              </a:r>
              <a:endParaRPr lang="en-US" sz="2307" dirty="0">
                <a:solidFill>
                  <a:srgbClr val="505050"/>
                </a:solidFill>
                <a:latin typeface="Segoe UI"/>
                <a:ea typeface="Segoe UI" pitchFamily="34" charset="0"/>
                <a:cs typeface="Segoe UI" pitchFamily="34" charset="0"/>
              </a:endParaRPr>
            </a:p>
          </p:txBody>
        </p:sp>
        <p:sp>
          <p:nvSpPr>
            <p:cNvPr id="235"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sp>
          <p:nvSpPr>
            <p:cNvPr id="236"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sp>
          <p:nvSpPr>
            <p:cNvPr id="237"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VM</a:t>
              </a:r>
            </a:p>
          </p:txBody>
        </p:sp>
      </p:grpSp>
      <p:grpSp>
        <p:nvGrpSpPr>
          <p:cNvPr id="238" name="Group 237">
            <a:extLst>
              <a:ext uri="{FF2B5EF4-FFF2-40B4-BE49-F238E27FC236}">
                <a16:creationId xmlns:a16="http://schemas.microsoft.com/office/drawing/2014/main" id="{9808C4C0-2F27-46AE-AB63-7730DB145E51}"/>
              </a:ext>
            </a:extLst>
          </p:cNvPr>
          <p:cNvGrpSpPr/>
          <p:nvPr/>
        </p:nvGrpSpPr>
        <p:grpSpPr>
          <a:xfrm>
            <a:off x="1926557" y="1631026"/>
            <a:ext cx="1809020" cy="1819057"/>
            <a:chOff x="2004338" y="1696328"/>
            <a:chExt cx="1882056" cy="1892499"/>
          </a:xfrm>
        </p:grpSpPr>
        <p:sp>
          <p:nvSpPr>
            <p:cNvPr id="239"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Virtual machine</a:t>
              </a:r>
            </a:p>
          </p:txBody>
        </p:sp>
        <p:sp>
          <p:nvSpPr>
            <p:cNvPr id="240"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Guest OS</a:t>
              </a:r>
              <a:endParaRPr lang="en-US" sz="2307" dirty="0">
                <a:solidFill>
                  <a:srgbClr val="505050"/>
                </a:solidFill>
                <a:latin typeface="Segoe UI"/>
                <a:ea typeface="Segoe UI" pitchFamily="34" charset="0"/>
                <a:cs typeface="Segoe UI" pitchFamily="34" charset="0"/>
              </a:endParaRPr>
            </a:p>
          </p:txBody>
        </p:sp>
        <p:sp>
          <p:nvSpPr>
            <p:cNvPr id="241"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Dependencies</a:t>
              </a:r>
              <a:endParaRPr lang="en-US" sz="2307" dirty="0">
                <a:solidFill>
                  <a:srgbClr val="505050"/>
                </a:solidFill>
                <a:latin typeface="Segoe UI"/>
                <a:ea typeface="Segoe UI" pitchFamily="34" charset="0"/>
                <a:cs typeface="Segoe UI" pitchFamily="34" charset="0"/>
              </a:endParaRPr>
            </a:p>
          </p:txBody>
        </p:sp>
        <p:sp>
          <p:nvSpPr>
            <p:cNvPr id="242"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Application</a:t>
              </a:r>
              <a:endParaRPr lang="en-US" sz="2307" dirty="0">
                <a:solidFill>
                  <a:srgbClr val="505050"/>
                </a:solidFill>
                <a:latin typeface="Segoe UI"/>
                <a:ea typeface="Segoe UI" pitchFamily="34" charset="0"/>
                <a:cs typeface="Segoe UI" pitchFamily="34" charset="0"/>
              </a:endParaRPr>
            </a:p>
          </p:txBody>
        </p:sp>
      </p:grpSp>
      <p:sp>
        <p:nvSpPr>
          <p:cNvPr id="243" name="Rectangle: Rounded Corners 8">
            <a:extLst>
              <a:ext uri="{FF2B5EF4-FFF2-40B4-BE49-F238E27FC236}">
                <a16:creationId xmlns:a16="http://schemas.microsoft.com/office/drawing/2014/main" id="{C8888057-E7E3-42D7-A902-BE46024C4F77}"/>
              </a:ext>
            </a:extLst>
          </p:cNvPr>
          <p:cNvSpPr/>
          <p:nvPr/>
        </p:nvSpPr>
        <p:spPr bwMode="auto">
          <a:xfrm>
            <a:off x="1887014" y="1583194"/>
            <a:ext cx="1888106" cy="191472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grpSp>
        <p:nvGrpSpPr>
          <p:cNvPr id="244" name="Group 243">
            <a:extLst>
              <a:ext uri="{FF2B5EF4-FFF2-40B4-BE49-F238E27FC236}">
                <a16:creationId xmlns:a16="http://schemas.microsoft.com/office/drawing/2014/main" id="{8C9E2D76-08E7-4891-B4DC-7A4B706EFE04}"/>
              </a:ext>
            </a:extLst>
          </p:cNvPr>
          <p:cNvGrpSpPr/>
          <p:nvPr/>
        </p:nvGrpSpPr>
        <p:grpSpPr>
          <a:xfrm>
            <a:off x="2831067" y="3497915"/>
            <a:ext cx="1197425" cy="1043507"/>
            <a:chOff x="2945366" y="3638590"/>
            <a:chExt cx="1245769" cy="1085637"/>
          </a:xfrm>
        </p:grpSpPr>
        <p:sp>
          <p:nvSpPr>
            <p:cNvPr id="245"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cxnSp>
          <p:nvCxnSpPr>
            <p:cNvPr id="246" name="Connector: Elbow 10">
              <a:extLst>
                <a:ext uri="{FF2B5EF4-FFF2-40B4-BE49-F238E27FC236}">
                  <a16:creationId xmlns:a16="http://schemas.microsoft.com/office/drawing/2014/main" id="{9CA1A90B-F620-4AFC-A3E9-4F256B62BC7C}"/>
                </a:ext>
              </a:extLst>
            </p:cNvPr>
            <p:cNvCxnSpPr>
              <a:cxnSpLocks/>
              <a:stCxn id="245" idx="0"/>
              <a:endCxn id="243"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92E4FB67-86CA-4AC4-9237-627D1CB5105F}"/>
              </a:ext>
            </a:extLst>
          </p:cNvPr>
          <p:cNvGrpSpPr/>
          <p:nvPr/>
        </p:nvGrpSpPr>
        <p:grpSpPr>
          <a:xfrm>
            <a:off x="3775121" y="2540555"/>
            <a:ext cx="1619237" cy="1599328"/>
            <a:chOff x="3927534" y="2642577"/>
            <a:chExt cx="1684611" cy="1663899"/>
          </a:xfrm>
        </p:grpSpPr>
        <p:sp>
          <p:nvSpPr>
            <p:cNvPr id="248"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cxnSp>
          <p:nvCxnSpPr>
            <p:cNvPr id="249" name="Connector: Elbow 50">
              <a:extLst>
                <a:ext uri="{FF2B5EF4-FFF2-40B4-BE49-F238E27FC236}">
                  <a16:creationId xmlns:a16="http://schemas.microsoft.com/office/drawing/2014/main" id="{CE91454C-103C-4FC1-9863-6735AAE8A8A5}"/>
                </a:ext>
              </a:extLst>
            </p:cNvPr>
            <p:cNvCxnSpPr>
              <a:cxnSpLocks/>
              <a:stCxn id="248" idx="0"/>
              <a:endCxn id="243"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2E73E751-BD9B-48AA-8559-53884E037AB4}"/>
              </a:ext>
            </a:extLst>
          </p:cNvPr>
          <p:cNvGrpSpPr/>
          <p:nvPr/>
        </p:nvGrpSpPr>
        <p:grpSpPr>
          <a:xfrm>
            <a:off x="7954454" y="3266718"/>
            <a:ext cx="3345185" cy="2308883"/>
            <a:chOff x="8275602" y="3398059"/>
            <a:chExt cx="3480241" cy="2402100"/>
          </a:xfrm>
        </p:grpSpPr>
        <p:sp>
          <p:nvSpPr>
            <p:cNvPr id="251"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Hardware</a:t>
              </a:r>
              <a:endParaRPr lang="en-US" sz="2307" dirty="0">
                <a:solidFill>
                  <a:srgbClr val="505050"/>
                </a:solidFill>
                <a:latin typeface="Segoe UI"/>
                <a:ea typeface="Segoe UI" pitchFamily="34" charset="0"/>
                <a:cs typeface="Segoe UI" pitchFamily="34" charset="0"/>
              </a:endParaRPr>
            </a:p>
          </p:txBody>
        </p:sp>
        <p:sp>
          <p:nvSpPr>
            <p:cNvPr id="252"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Host OS</a:t>
              </a:r>
              <a:endParaRPr lang="en-US" sz="2307" dirty="0">
                <a:solidFill>
                  <a:srgbClr val="505050"/>
                </a:solidFill>
                <a:latin typeface="Segoe UI"/>
                <a:ea typeface="Segoe UI" pitchFamily="34" charset="0"/>
                <a:cs typeface="Segoe UI" pitchFamily="34" charset="0"/>
              </a:endParaRPr>
            </a:p>
          </p:txBody>
        </p:sp>
        <p:sp>
          <p:nvSpPr>
            <p:cNvPr id="253"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Docker Engine</a:t>
              </a:r>
              <a:endParaRPr lang="en-US" sz="2307" dirty="0">
                <a:solidFill>
                  <a:srgbClr val="505050"/>
                </a:solidFill>
                <a:latin typeface="Segoe UI"/>
                <a:ea typeface="Segoe UI" pitchFamily="34" charset="0"/>
                <a:cs typeface="Segoe UI" pitchFamily="34" charset="0"/>
              </a:endParaRPr>
            </a:p>
          </p:txBody>
        </p:sp>
        <p:sp>
          <p:nvSpPr>
            <p:cNvPr id="254"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Dependency 1</a:t>
              </a:r>
            </a:p>
          </p:txBody>
        </p:sp>
        <p:sp>
          <p:nvSpPr>
            <p:cNvPr id="255"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defTabSz="896277" fontAlgn="base">
                <a:lnSpc>
                  <a:spcPct val="90000"/>
                </a:lnSpc>
                <a:spcBef>
                  <a:spcPct val="0"/>
                </a:spcBef>
                <a:spcAft>
                  <a:spcPct val="0"/>
                </a:spcAft>
              </a:pPr>
              <a:r>
                <a:rPr lang="en-US" sz="1153" dirty="0">
                  <a:solidFill>
                    <a:srgbClr val="505050"/>
                  </a:solidFill>
                  <a:latin typeface="Segoe UI"/>
                  <a:cs typeface="Segoe UI" pitchFamily="34" charset="0"/>
                </a:rPr>
                <a:t>Dependency 2</a:t>
              </a:r>
            </a:p>
          </p:txBody>
        </p:sp>
        <p:sp>
          <p:nvSpPr>
            <p:cNvPr id="256"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a:t>
              </a:r>
            </a:p>
          </p:txBody>
        </p:sp>
        <p:sp>
          <p:nvSpPr>
            <p:cNvPr id="257"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a:t>
              </a:r>
            </a:p>
          </p:txBody>
        </p:sp>
        <p:sp>
          <p:nvSpPr>
            <p:cNvPr id="258" name="Rectangle: Rounded Corners 67">
              <a:extLst>
                <a:ext uri="{FF2B5EF4-FFF2-40B4-BE49-F238E27FC236}">
                  <a16:creationId xmlns:a16="http://schemas.microsoft.com/office/drawing/2014/main" id="{057A4785-FA9B-48F8-9EB5-9D9D3C274276}"/>
                </a:ext>
              </a:extLst>
            </p:cNvPr>
            <p:cNvSpPr/>
            <p:nvPr/>
          </p:nvSpPr>
          <p:spPr bwMode="auto">
            <a:xfrm>
              <a:off x="9712203" y="3398059"/>
              <a:ext cx="6628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a:t>
              </a:r>
            </a:p>
          </p:txBody>
        </p:sp>
        <p:sp>
          <p:nvSpPr>
            <p:cNvPr id="25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a:t>
              </a:r>
            </a:p>
          </p:txBody>
        </p:sp>
        <p:sp>
          <p:nvSpPr>
            <p:cNvPr id="26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a:t>
              </a:r>
            </a:p>
          </p:txBody>
        </p:sp>
      </p:grpSp>
      <p:grpSp>
        <p:nvGrpSpPr>
          <p:cNvPr id="261" name="Group 260">
            <a:extLst>
              <a:ext uri="{FF2B5EF4-FFF2-40B4-BE49-F238E27FC236}">
                <a16:creationId xmlns:a16="http://schemas.microsoft.com/office/drawing/2014/main" id="{93F2D129-900F-40A8-B8E5-6D20BAD19EDF}"/>
              </a:ext>
            </a:extLst>
          </p:cNvPr>
          <p:cNvGrpSpPr/>
          <p:nvPr/>
        </p:nvGrpSpPr>
        <p:grpSpPr>
          <a:xfrm>
            <a:off x="8721052" y="1672975"/>
            <a:ext cx="1809020" cy="1225011"/>
            <a:chOff x="9073151" y="1739970"/>
            <a:chExt cx="1882056" cy="1274469"/>
          </a:xfrm>
        </p:grpSpPr>
        <p:sp>
          <p:nvSpPr>
            <p:cNvPr id="262"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cs typeface="Segoe UI" pitchFamily="34" charset="0"/>
                </a:rPr>
                <a:t>Container</a:t>
              </a:r>
            </a:p>
          </p:txBody>
        </p:sp>
        <p:sp>
          <p:nvSpPr>
            <p:cNvPr id="263"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App dependencies</a:t>
              </a:r>
              <a:endParaRPr lang="en-US" sz="2307" dirty="0">
                <a:solidFill>
                  <a:srgbClr val="505050"/>
                </a:solidFill>
                <a:latin typeface="Segoe UI"/>
                <a:ea typeface="Segoe UI" pitchFamily="34" charset="0"/>
                <a:cs typeface="Segoe UI" pitchFamily="34" charset="0"/>
              </a:endParaRPr>
            </a:p>
          </p:txBody>
        </p:sp>
        <p:sp>
          <p:nvSpPr>
            <p:cNvPr id="264"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ctr" anchorCtr="0" forceAA="0" compatLnSpc="1">
              <a:prstTxWarp prst="textNoShape">
                <a:avLst/>
              </a:prstTxWarp>
              <a:noAutofit/>
            </a:bodyPr>
            <a:lstStyle/>
            <a:p>
              <a:pPr algn="ctr" defTabSz="896277" fontAlgn="base">
                <a:lnSpc>
                  <a:spcPct val="90000"/>
                </a:lnSpc>
                <a:spcBef>
                  <a:spcPct val="0"/>
                </a:spcBef>
                <a:spcAft>
                  <a:spcPct val="0"/>
                </a:spcAft>
              </a:pPr>
              <a:r>
                <a:rPr lang="en-US" sz="1153" dirty="0">
                  <a:solidFill>
                    <a:srgbClr val="505050"/>
                  </a:solidFill>
                  <a:latin typeface="Segoe UI"/>
                  <a:ea typeface="Segoe UI" pitchFamily="34" charset="0"/>
                  <a:cs typeface="Segoe UI" pitchFamily="34" charset="0"/>
                </a:rPr>
                <a:t>Application XYZ</a:t>
              </a:r>
              <a:endParaRPr lang="en-US" sz="2307" dirty="0">
                <a:solidFill>
                  <a:srgbClr val="505050"/>
                </a:solidFill>
                <a:latin typeface="Segoe UI"/>
                <a:ea typeface="Segoe UI" pitchFamily="34" charset="0"/>
                <a:cs typeface="Segoe UI" pitchFamily="34" charset="0"/>
              </a:endParaRPr>
            </a:p>
          </p:txBody>
        </p:sp>
      </p:grpSp>
      <p:sp>
        <p:nvSpPr>
          <p:cNvPr id="265" name="Rectangle: Rounded Corners 80">
            <a:extLst>
              <a:ext uri="{FF2B5EF4-FFF2-40B4-BE49-F238E27FC236}">
                <a16:creationId xmlns:a16="http://schemas.microsoft.com/office/drawing/2014/main" id="{EA3838C1-3C43-4B3C-BBE7-50BB9FAABB3D}"/>
              </a:ext>
            </a:extLst>
          </p:cNvPr>
          <p:cNvSpPr/>
          <p:nvPr/>
        </p:nvSpPr>
        <p:spPr bwMode="auto">
          <a:xfrm>
            <a:off x="8681509" y="1631027"/>
            <a:ext cx="1888106" cy="1308250"/>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grpSp>
        <p:nvGrpSpPr>
          <p:cNvPr id="266" name="Group 265">
            <a:extLst>
              <a:ext uri="{FF2B5EF4-FFF2-40B4-BE49-F238E27FC236}">
                <a16:creationId xmlns:a16="http://schemas.microsoft.com/office/drawing/2014/main" id="{5A4E3A1B-71D2-4AB6-BCF0-841170667891}"/>
              </a:ext>
            </a:extLst>
          </p:cNvPr>
          <p:cNvGrpSpPr/>
          <p:nvPr/>
        </p:nvGrpSpPr>
        <p:grpSpPr>
          <a:xfrm>
            <a:off x="9286949" y="2939279"/>
            <a:ext cx="704993" cy="812829"/>
            <a:chOff x="9679663" y="3215119"/>
            <a:chExt cx="693432" cy="661402"/>
          </a:xfrm>
        </p:grpSpPr>
        <p:sp>
          <p:nvSpPr>
            <p:cNvPr id="267"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cxnSp>
          <p:nvCxnSpPr>
            <p:cNvPr id="268" name="Straight Arrow Connector 267">
              <a:extLst>
                <a:ext uri="{FF2B5EF4-FFF2-40B4-BE49-F238E27FC236}">
                  <a16:creationId xmlns:a16="http://schemas.microsoft.com/office/drawing/2014/main" id="{A5F3C767-B4A5-4C86-BF9C-2B638BB743E0}"/>
                </a:ext>
              </a:extLst>
            </p:cNvPr>
            <p:cNvCxnSpPr>
              <a:cxnSpLocks/>
              <a:stCxn id="267" idx="0"/>
              <a:endCxn id="265" idx="2"/>
            </p:cNvCxnSpPr>
            <p:nvPr/>
          </p:nvCxnSpPr>
          <p:spPr>
            <a:xfrm flipH="1" flipV="1">
              <a:off x="10012723" y="3215119"/>
              <a:ext cx="13656" cy="153571"/>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7" name="Rectangle: Rounded Corners 71">
            <a:extLst>
              <a:ext uri="{FF2B5EF4-FFF2-40B4-BE49-F238E27FC236}">
                <a16:creationId xmlns:a16="http://schemas.microsoft.com/office/drawing/2014/main" id="{D58CA2BF-7ABC-4F76-A571-84C96CFE2207}"/>
              </a:ext>
            </a:extLst>
          </p:cNvPr>
          <p:cNvSpPr/>
          <p:nvPr/>
        </p:nvSpPr>
        <p:spPr bwMode="auto">
          <a:xfrm>
            <a:off x="10640031" y="3235193"/>
            <a:ext cx="691853" cy="888362"/>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83" tIns="140626" rIns="175783" bIns="140626" numCol="1" spcCol="0" rtlCol="0" fromWordArt="0" anchor="t" anchorCtr="0" forceAA="0" compatLnSpc="1">
            <a:prstTxWarp prst="textNoShape">
              <a:avLst/>
            </a:prstTxWarp>
            <a:noAutofit/>
          </a:bodyPr>
          <a:lstStyle/>
          <a:p>
            <a:pPr algn="ctr" defTabSz="896277" fontAlgn="base">
              <a:lnSpc>
                <a:spcPct val="90000"/>
              </a:lnSpc>
              <a:spcBef>
                <a:spcPct val="0"/>
              </a:spcBef>
              <a:spcAft>
                <a:spcPct val="0"/>
              </a:spcAft>
            </a:pPr>
            <a:endParaRPr lang="en-US" sz="2307" dirty="0">
              <a:solidFill>
                <a:srgbClr val="505050"/>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811FCE9-E5E7-40DF-98AA-16D6CBEF93AD}"/>
              </a:ext>
            </a:extLst>
          </p:cNvPr>
          <p:cNvSpPr/>
          <p:nvPr/>
        </p:nvSpPr>
        <p:spPr>
          <a:xfrm>
            <a:off x="10681226" y="2976478"/>
            <a:ext cx="609462" cy="276999"/>
          </a:xfrm>
          <a:prstGeom prst="rect">
            <a:avLst/>
          </a:prstGeom>
        </p:spPr>
        <p:txBody>
          <a:bodyPr wrap="square">
            <a:spAutoFit/>
          </a:bodyPr>
          <a:lstStyle/>
          <a:p>
            <a:r>
              <a:rPr lang="en-US" sz="1200" dirty="0">
                <a:solidFill>
                  <a:srgbClr val="505050"/>
                </a:solidFill>
                <a:cs typeface="Segoe UI" pitchFamily="34" charset="0"/>
              </a:rPr>
              <a:t>Image</a:t>
            </a:r>
            <a:endParaRPr lang="en-US" sz="1200" dirty="0"/>
          </a:p>
        </p:txBody>
      </p:sp>
    </p:spTree>
    <p:extLst>
      <p:ext uri="{BB962C8B-B14F-4D97-AF65-F5344CB8AC3E}">
        <p14:creationId xmlns:p14="http://schemas.microsoft.com/office/powerpoint/2010/main" val="224415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1000"/>
                                        <p:tgtEl>
                                          <p:spTgt spid="222"/>
                                        </p:tgtEl>
                                      </p:cBhvr>
                                    </p:animEffect>
                                  </p:childTnLst>
                                </p:cTn>
                              </p:par>
                              <p:par>
                                <p:cTn id="8" presetID="22" presetClass="entr" presetSubtype="4" fill="hold" nodeType="withEffect">
                                  <p:stCondLst>
                                    <p:cond delay="250"/>
                                  </p:stCondLst>
                                  <p:childTnLst>
                                    <p:set>
                                      <p:cBhvr>
                                        <p:cTn id="9" dur="1" fill="hold">
                                          <p:stCondLst>
                                            <p:cond delay="0"/>
                                          </p:stCondLst>
                                        </p:cTn>
                                        <p:tgtEl>
                                          <p:spTgt spid="230"/>
                                        </p:tgtEl>
                                        <p:attrNameLst>
                                          <p:attrName>style.visibility</p:attrName>
                                        </p:attrNameLst>
                                      </p:cBhvr>
                                      <p:to>
                                        <p:strVal val="visible"/>
                                      </p:to>
                                    </p:set>
                                    <p:animEffect transition="in" filter="wipe(down)">
                                      <p:cBhvr>
                                        <p:cTn id="10" dur="1000"/>
                                        <p:tgtEl>
                                          <p:spTgt spid="230"/>
                                        </p:tgtEl>
                                      </p:cBhvr>
                                    </p:animEffect>
                                  </p:childTnLst>
                                </p:cTn>
                              </p:par>
                              <p:par>
                                <p:cTn id="11" presetID="10" presetClass="entr" presetSubtype="0" fill="hold" nodeType="withEffect">
                                  <p:stCondLst>
                                    <p:cond delay="100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247"/>
                                        </p:tgtEl>
                                        <p:attrNameLst>
                                          <p:attrName>style.visibility</p:attrName>
                                        </p:attrNameLst>
                                      </p:cBhvr>
                                      <p:to>
                                        <p:strVal val="visible"/>
                                      </p:to>
                                    </p:set>
                                    <p:animEffect transition="in" filter="wipe(down)">
                                      <p:cBhvr>
                                        <p:cTn id="17" dur="500"/>
                                        <p:tgtEl>
                                          <p:spTgt spid="247"/>
                                        </p:tgtEl>
                                      </p:cBhvr>
                                    </p:animEffect>
                                  </p:childTnLst>
                                </p:cTn>
                              </p:par>
                              <p:par>
                                <p:cTn id="18" presetID="22" presetClass="entr" presetSubtype="4" fill="hold" nodeType="withEffect">
                                  <p:stCondLst>
                                    <p:cond delay="500"/>
                                  </p:stCondLst>
                                  <p:childTnLst>
                                    <p:set>
                                      <p:cBhvr>
                                        <p:cTn id="19" dur="1" fill="hold">
                                          <p:stCondLst>
                                            <p:cond delay="0"/>
                                          </p:stCondLst>
                                        </p:cTn>
                                        <p:tgtEl>
                                          <p:spTgt spid="244"/>
                                        </p:tgtEl>
                                        <p:attrNameLst>
                                          <p:attrName>style.visibility</p:attrName>
                                        </p:attrNameLst>
                                      </p:cBhvr>
                                      <p:to>
                                        <p:strVal val="visible"/>
                                      </p:to>
                                    </p:set>
                                    <p:animEffect transition="in" filter="wipe(down)">
                                      <p:cBhvr>
                                        <p:cTn id="20" dur="500"/>
                                        <p:tgtEl>
                                          <p:spTgt spid="244"/>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heel(1)">
                                      <p:cBhvr>
                                        <p:cTn id="24" dur="1000"/>
                                        <p:tgtEl>
                                          <p:spTgt spid="243"/>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20"/>
                                        </p:tgtEl>
                                        <p:attrNameLst>
                                          <p:attrName>style.visibility</p:attrName>
                                        </p:attrNameLst>
                                      </p:cBhvr>
                                      <p:to>
                                        <p:strVal val="visible"/>
                                      </p:to>
                                    </p:set>
                                    <p:animEffect transition="in" filter="fade">
                                      <p:cBhvr>
                                        <p:cTn id="28" dur="500"/>
                                        <p:tgtEl>
                                          <p:spTgt spid="2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250"/>
                                        </p:tgtEl>
                                        <p:attrNameLst>
                                          <p:attrName>style.visibility</p:attrName>
                                        </p:attrNameLst>
                                      </p:cBhvr>
                                      <p:to>
                                        <p:strVal val="visible"/>
                                      </p:to>
                                    </p:set>
                                    <p:animEffect transition="in" filter="wipe(down)">
                                      <p:cBhvr>
                                        <p:cTn id="32" dur="1000"/>
                                        <p:tgtEl>
                                          <p:spTgt spid="250"/>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261"/>
                                        </p:tgtEl>
                                        <p:attrNameLst>
                                          <p:attrName>style.visibility</p:attrName>
                                        </p:attrNameLst>
                                      </p:cBhvr>
                                      <p:to>
                                        <p:strVal val="visible"/>
                                      </p:to>
                                    </p:set>
                                    <p:animEffect transition="in" filter="fade">
                                      <p:cBhvr>
                                        <p:cTn id="36" dur="1000"/>
                                        <p:tgtEl>
                                          <p:spTgt spid="261"/>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266"/>
                                        </p:tgtEl>
                                        <p:attrNameLst>
                                          <p:attrName>style.visibility</p:attrName>
                                        </p:attrNameLst>
                                      </p:cBhvr>
                                      <p:to>
                                        <p:strVal val="visible"/>
                                      </p:to>
                                    </p:set>
                                    <p:animEffect transition="in" filter="wipe(down)">
                                      <p:cBhvr>
                                        <p:cTn id="40" dur="500"/>
                                        <p:tgtEl>
                                          <p:spTgt spid="266"/>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265"/>
                                        </p:tgtEl>
                                        <p:attrNameLst>
                                          <p:attrName>style.visibility</p:attrName>
                                        </p:attrNameLst>
                                      </p:cBhvr>
                                      <p:to>
                                        <p:strVal val="visible"/>
                                      </p:to>
                                    </p:set>
                                    <p:animEffect transition="in" filter="wheel(1)">
                                      <p:cBhvr>
                                        <p:cTn id="44" dur="1000"/>
                                        <p:tgtEl>
                                          <p:spTgt spid="265"/>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1"/>
                                        </p:tgtEl>
                                        <p:attrNameLst>
                                          <p:attrName>style.visibility</p:attrName>
                                        </p:attrNameLst>
                                      </p:cBhvr>
                                      <p:to>
                                        <p:strVal val="visible"/>
                                      </p:to>
                                    </p:set>
                                    <p:animEffect transition="in" filter="fade">
                                      <p:cBhvr>
                                        <p:cTn id="48" dur="500"/>
                                        <p:tgtEl>
                                          <p:spTgt spid="2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p:bldP spid="243" grpId="0" animBg="1"/>
      <p:bldP spid="265" grpId="0" animBg="1"/>
      <p:bldP spid="57"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04123" y="3143006"/>
            <a:ext cx="92279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703241"/>
            <a:ext cx="11655840" cy="899537"/>
          </a:xfrm>
        </p:spPr>
        <p:txBody>
          <a:bodyPr/>
          <a:lstStyle/>
          <a:p>
            <a:pPr algn="ctr"/>
            <a:r>
              <a:rPr lang="en-US" sz="4705" dirty="0">
                <a:solidFill>
                  <a:schemeClr val="tx1"/>
                </a:solidFill>
                <a:latin typeface="Segoe UI Semibold" panose="020B0702040204020203" pitchFamily="34" charset="0"/>
                <a:cs typeface="Segoe UI Semibold" panose="020B0702040204020203" pitchFamily="34" charset="0"/>
              </a:rPr>
              <a:t>The</a:t>
            </a:r>
            <a:r>
              <a:rPr lang="en-US" sz="4705" dirty="0">
                <a:solidFill>
                  <a:schemeClr val="accent1"/>
                </a:solidFill>
                <a:latin typeface="Segoe UI Semibold" panose="020B0702040204020203" pitchFamily="34" charset="0"/>
                <a:cs typeface="Segoe UI Semibold" panose="020B0702040204020203" pitchFamily="34" charset="0"/>
              </a:rPr>
              <a:t> benefits </a:t>
            </a:r>
            <a:r>
              <a:rPr lang="en-US" sz="4705" dirty="0">
                <a:solidFill>
                  <a:schemeClr val="tx1"/>
                </a:solidFill>
                <a:latin typeface="Segoe UI Semibold" panose="020B0702040204020203" pitchFamily="34" charset="0"/>
                <a:cs typeface="Segoe UI Semibold" panose="020B0702040204020203" pitchFamily="34" charset="0"/>
              </a:rPr>
              <a:t>of using containers</a:t>
            </a:r>
            <a:endParaRPr lang="en-US" sz="4705"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36106" y="3506833"/>
            <a:ext cx="3568550" cy="1406045"/>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3428" tIns="143428" rIns="143428" bIns="143428" rtlCol="0">
              <a:spAutoFit/>
            </a:bodyPr>
            <a:lstStyle/>
            <a:p>
              <a:pPr algn="ctr">
                <a:spcAft>
                  <a:spcPts val="2353"/>
                </a:spcAft>
              </a:pPr>
              <a:r>
                <a:rPr lang="en-US" sz="1765" dirty="0">
                  <a:latin typeface="Segoe UI" panose="020B0502040204020203" pitchFamily="34" charset="0"/>
                  <a:cs typeface="Segoe UI" panose="020B0502040204020203" pitchFamily="34" charset="0"/>
                </a:rPr>
                <a:t>Agility</a:t>
              </a:r>
            </a:p>
            <a:p>
              <a:pPr algn="ctr">
                <a:spcAft>
                  <a:spcPts val="2353"/>
                </a:spcAft>
              </a:pPr>
              <a:r>
                <a:rPr lang="en-US" sz="1765" dirty="0">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3428" tIns="143428" rIns="143428" bIns="143428" rtlCol="0">
              <a:spAutoFit/>
            </a:bodyPr>
            <a:lstStyle/>
            <a:p>
              <a:pPr algn="ctr">
                <a:spcAft>
                  <a:spcPts val="2353"/>
                </a:spcAft>
              </a:pPr>
              <a:r>
                <a:rPr lang="en-US" sz="1765" dirty="0">
                  <a:latin typeface="Segoe UI" panose="020B0502040204020203" pitchFamily="34" charset="0"/>
                  <a:cs typeface="Segoe UI" panose="020B0502040204020203" pitchFamily="34" charset="0"/>
                </a:rPr>
                <a:t>Portability</a:t>
              </a:r>
            </a:p>
            <a:p>
              <a:pPr algn="ctr">
                <a:spcAft>
                  <a:spcPts val="2353"/>
                </a:spcAft>
              </a:pPr>
              <a:r>
                <a:rPr lang="en-US" sz="1765" dirty="0">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163685" y="3525712"/>
            <a:ext cx="3501959" cy="282415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3428" tIns="143428" rIns="143428" bIns="143428" rtlCol="0">
              <a:spAutoFit/>
            </a:bodyPr>
            <a:lstStyle/>
            <a:p>
              <a:pPr algn="ctr">
                <a:spcAft>
                  <a:spcPts val="2353"/>
                </a:spcAft>
              </a:pPr>
              <a:r>
                <a:rPr lang="en-US" sz="1765" dirty="0">
                  <a:latin typeface="Segoe UI" panose="020B0502040204020203" pitchFamily="34" charset="0"/>
                  <a:cs typeface="Segoe UI" panose="020B0502040204020203" pitchFamily="34" charset="0"/>
                </a:rPr>
                <a:t>Rapid scale</a:t>
              </a:r>
            </a:p>
            <a:p>
              <a:pPr algn="ctr">
                <a:spcAft>
                  <a:spcPts val="2353"/>
                </a:spcAft>
              </a:pPr>
              <a:r>
                <a:rPr lang="en-US" sz="1765" dirty="0">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3428" tIns="143428" rIns="143428" bIns="143428" rtlCol="0">
              <a:spAutoFit/>
            </a:bodyPr>
            <a:lstStyle/>
            <a:p>
              <a:pPr algn="ctr">
                <a:spcAft>
                  <a:spcPts val="2353"/>
                </a:spcAft>
              </a:pPr>
              <a:r>
                <a:rPr lang="en-US" sz="1765" dirty="0">
                  <a:latin typeface="Segoe UI" panose="020B0502040204020203" pitchFamily="34" charset="0"/>
                  <a:cs typeface="Segoe UI" panose="020B0502040204020203" pitchFamily="34" charset="0"/>
                </a:rPr>
                <a:t>Density</a:t>
              </a:r>
            </a:p>
            <a:p>
              <a:pPr algn="ctr">
                <a:spcAft>
                  <a:spcPts val="2353"/>
                </a:spcAft>
              </a:pPr>
              <a:r>
                <a:rPr lang="en-US" sz="1765" dirty="0">
                  <a:latin typeface="Segoe UI" panose="020B0502040204020203" pitchFamily="34" charset="0"/>
                  <a:cs typeface="Segoe UI" panose="020B0502040204020203" pitchFamily="34" charset="0"/>
                </a:rPr>
                <a:t>Achieve resource efficiency</a:t>
              </a:r>
            </a:p>
            <a:p>
              <a:pPr algn="ctr">
                <a:spcAft>
                  <a:spcPts val="2353"/>
                </a:spcAft>
              </a:pPr>
              <a:endParaRPr lang="en-US" sz="1765" dirty="0">
                <a:latin typeface="Segoe UI" panose="020B0502040204020203" pitchFamily="34" charset="0"/>
                <a:cs typeface="Segoe UI" panose="020B0502040204020203" pitchFamily="34" charset="0"/>
              </a:endParaRPr>
            </a:p>
            <a:p>
              <a:pPr algn="ctr">
                <a:spcAft>
                  <a:spcPts val="2353"/>
                </a:spcAft>
              </a:pPr>
              <a:r>
                <a:rPr lang="en-US" sz="1765" dirty="0">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581559" y="2778470"/>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02587" y="2778470"/>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endParaRPr lang="en-US" sz="1765"/>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endParaRPr lang="en-US" sz="1765"/>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570999" y="2778470"/>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449972" y="2778471"/>
            <a:ext cx="650530" cy="650521"/>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196093" y="6355672"/>
            <a:ext cx="11578821" cy="241381"/>
          </a:xfrm>
          <a:prstGeom prst="rect">
            <a:avLst/>
          </a:prstGeom>
        </p:spPr>
        <p:txBody>
          <a:bodyPr wrap="square">
            <a:spAutoFit/>
          </a:bodyPr>
          <a:lstStyle/>
          <a:p>
            <a:pPr defTabSz="896386"/>
            <a:endParaRPr lang="en-US" sz="980" i="1" dirty="0">
              <a:solidFill>
                <a:srgbClr val="FFFFFF">
                  <a:lumMod val="50000"/>
                </a:srgbClr>
              </a:solidFill>
              <a:cs typeface="Segoe UI" panose="020B0502040204020203" pitchFamily="34" charset="0"/>
            </a:endParaRPr>
          </a:p>
        </p:txBody>
      </p:sp>
    </p:spTree>
    <p:extLst>
      <p:ext uri="{BB962C8B-B14F-4D97-AF65-F5344CB8AC3E}">
        <p14:creationId xmlns:p14="http://schemas.microsoft.com/office/powerpoint/2010/main" val="199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238195" y="2285042"/>
            <a:ext cx="1649192" cy="3157102"/>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a:gradFill>
                  <a:gsLst>
                    <a:gs pos="0">
                      <a:srgbClr val="505050"/>
                    </a:gs>
                    <a:gs pos="100000">
                      <a:srgbClr val="505050"/>
                    </a:gs>
                  </a:gsLst>
                </a:gradFill>
                <a:latin typeface="Segoe UI Semilight"/>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882">
                <a:gradFill>
                  <a:gsLst>
                    <a:gs pos="0">
                      <a:srgbClr val="505050"/>
                    </a:gs>
                    <a:gs pos="100000">
                      <a:srgbClr val="505050"/>
                    </a:gs>
                  </a:gsLst>
                  <a:lin ang="5400000" scaled="1"/>
                </a:gradFill>
                <a:latin typeface="Segoe UI Semilight"/>
              </a:endParaRPr>
            </a:p>
          </p:txBody>
        </p:sp>
        <p:sp>
          <p:nvSpPr>
            <p:cNvPr id="120" name="Rectangle 119"/>
            <p:cNvSpPr/>
            <p:nvPr/>
          </p:nvSpPr>
          <p:spPr>
            <a:xfrm>
              <a:off x="7201973"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Anywhere</a:t>
              </a:r>
            </a:p>
          </p:txBody>
        </p:sp>
      </p:grpSp>
      <p:grpSp>
        <p:nvGrpSpPr>
          <p:cNvPr id="6" name="Group 5"/>
          <p:cNvGrpSpPr/>
          <p:nvPr/>
        </p:nvGrpSpPr>
        <p:grpSpPr>
          <a:xfrm>
            <a:off x="6024629" y="2285042"/>
            <a:ext cx="1649192" cy="3157102"/>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algn="ctr" defTabSz="913841">
                  <a:defRPr/>
                </a:pPr>
                <a:endParaRPr lang="en-US" sz="1765" err="1">
                  <a:gradFill>
                    <a:gsLst>
                      <a:gs pos="0">
                        <a:srgbClr val="505050"/>
                      </a:gs>
                      <a:gs pos="100000">
                        <a:srgbClr val="505050"/>
                      </a:gs>
                    </a:gsLst>
                  </a:gradFill>
                  <a:latin typeface="Segoe UI Semilight"/>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algn="ctr" defTabSz="913841">
                <a:defRPr/>
              </a:pPr>
              <a:endParaRPr lang="en-US" sz="1765">
                <a:gradFill>
                  <a:gsLst>
                    <a:gs pos="0">
                      <a:srgbClr val="505050"/>
                    </a:gs>
                    <a:gs pos="100000">
                      <a:srgbClr val="505050"/>
                    </a:gs>
                  </a:gsLst>
                </a:gradFill>
                <a:latin typeface="Segoe UI Semilight"/>
              </a:endParaRPr>
            </a:p>
          </p:txBody>
        </p:sp>
        <p:sp>
          <p:nvSpPr>
            <p:cNvPr id="121" name="Rectangle 120"/>
            <p:cNvSpPr/>
            <p:nvPr/>
          </p:nvSpPr>
          <p:spPr>
            <a:xfrm>
              <a:off x="8725538"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app</a:t>
              </a:r>
            </a:p>
          </p:txBody>
        </p:sp>
      </p:grpSp>
      <p:grpSp>
        <p:nvGrpSpPr>
          <p:cNvPr id="5" name="Group 4"/>
          <p:cNvGrpSpPr/>
          <p:nvPr/>
        </p:nvGrpSpPr>
        <p:grpSpPr>
          <a:xfrm>
            <a:off x="7811065" y="2285042"/>
            <a:ext cx="1654081" cy="3157102"/>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err="1">
                      <a:solidFill>
                        <a:srgbClr val="505050"/>
                      </a:solidFill>
                      <a:latin typeface="Segoe UI"/>
                    </a:rPr>
                    <a:t>.Net</a:t>
                  </a:r>
                  <a:endParaRPr lang="en-US" sz="1173">
                    <a:solidFill>
                      <a:srgbClr val="505050"/>
                    </a:solidFill>
                    <a:latin typeface="Segoe UI"/>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5762"/>
                </a:xfrm>
                <a:prstGeom prst="rect">
                  <a:avLst/>
                </a:prstGeom>
                <a:noFill/>
              </p:spPr>
              <p:txBody>
                <a:bodyPr wrap="square" lIns="0" tIns="0" rIns="0" bIns="0" rtlCol="0">
                  <a:spAutoFit/>
                </a:bodyPr>
                <a:lstStyle/>
                <a:p>
                  <a:pPr defTabSz="895837">
                    <a:lnSpc>
                      <a:spcPct val="90000"/>
                    </a:lnSpc>
                    <a:spcAft>
                      <a:spcPts val="573"/>
                    </a:spcAft>
                    <a:defRPr/>
                  </a:pPr>
                  <a:r>
                    <a:rPr lang="en-US" sz="1173">
                      <a:solidFill>
                        <a:srgbClr val="505050"/>
                      </a:solidFill>
                      <a:latin typeface="Segoe UI"/>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language</a:t>
              </a:r>
            </a:p>
          </p:txBody>
        </p:sp>
      </p:grpSp>
      <p:grpSp>
        <p:nvGrpSpPr>
          <p:cNvPr id="8" name="Group 7"/>
          <p:cNvGrpSpPr/>
          <p:nvPr/>
        </p:nvGrpSpPr>
        <p:grpSpPr>
          <a:xfrm>
            <a:off x="2451760" y="2285042"/>
            <a:ext cx="1649192" cy="3157102"/>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err="1">
                <a:solidFill>
                  <a:srgbClr val="505050"/>
                </a:solidFill>
                <a:latin typeface="Segoe UI"/>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6024"/>
            </a:xfrm>
            <a:prstGeom prst="rect">
              <a:avLst/>
            </a:prstGeom>
            <a:noFill/>
          </p:spPr>
          <p:txBody>
            <a:bodyPr wrap="square" lIns="0" tIns="0" rIns="0" bIns="0" rtlCol="0">
              <a:spAutoFit/>
            </a:bodyPr>
            <a:lstStyle/>
            <a:p>
              <a:pPr algn="ctr" defTabSz="895837">
                <a:lnSpc>
                  <a:spcPct val="90000"/>
                </a:lnSpc>
                <a:spcAft>
                  <a:spcPts val="573"/>
                </a:spcAft>
                <a:defRPr/>
              </a:pPr>
              <a:r>
                <a:rPr lang="en-US" sz="1175">
                  <a:solidFill>
                    <a:srgbClr val="505050"/>
                  </a:solidFill>
                  <a:latin typeface="Segoe UI"/>
                </a:rPr>
                <a:t>Windows</a:t>
              </a:r>
            </a:p>
          </p:txBody>
        </p:sp>
        <p:sp>
          <p:nvSpPr>
            <p:cNvPr id="119" name="Rectangle 118"/>
            <p:cNvSpPr/>
            <p:nvPr/>
          </p:nvSpPr>
          <p:spPr>
            <a:xfrm>
              <a:off x="5661145" y="3078634"/>
              <a:ext cx="1358003" cy="320096"/>
            </a:xfrm>
            <a:prstGeom prst="rect">
              <a:avLst/>
            </a:prstGeom>
          </p:spPr>
          <p:txBody>
            <a:bodyPr wrap="square">
              <a:spAutoFit/>
            </a:bodyPr>
            <a:lstStyle/>
            <a:p>
              <a:pPr algn="ctr" defTabSz="913927" fontAlgn="base">
                <a:lnSpc>
                  <a:spcPct val="90000"/>
                </a:lnSpc>
                <a:spcBef>
                  <a:spcPct val="0"/>
                </a:spcBef>
                <a:spcAft>
                  <a:spcPct val="0"/>
                </a:spcAft>
                <a:defRPr/>
              </a:pPr>
              <a:r>
                <a:rPr lang="en-US" sz="1567" b="1">
                  <a:solidFill>
                    <a:srgbClr val="0072C6"/>
                  </a:solidFill>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68907" y="703628"/>
            <a:ext cx="11654187" cy="899409"/>
          </a:xfrm>
        </p:spPr>
        <p:txBody>
          <a:bodyPr/>
          <a:lstStyle/>
          <a:p>
            <a:pPr algn="ctr"/>
            <a:r>
              <a:rPr lang="en-US" sz="4704">
                <a:solidFill>
                  <a:schemeClr val="tx1"/>
                </a:solidFill>
                <a:latin typeface="Segoe UI Semibold" panose="020B0702040204020203" pitchFamily="34" charset="0"/>
                <a:cs typeface="Segoe UI Semibold" panose="020B0702040204020203" pitchFamily="34" charset="0"/>
              </a:rPr>
              <a:t>The</a:t>
            </a:r>
            <a:r>
              <a:rPr lang="en-US" sz="4704">
                <a:solidFill>
                  <a:schemeClr val="accent1"/>
                </a:solidFill>
                <a:latin typeface="Segoe UI Semibold" panose="020B0702040204020203" pitchFamily="34" charset="0"/>
                <a:cs typeface="Segoe UI Semibold" panose="020B0702040204020203" pitchFamily="34" charset="0"/>
              </a:rPr>
              <a:t> benefits </a:t>
            </a:r>
            <a:r>
              <a:rPr lang="en-US" sz="4704">
                <a:solidFill>
                  <a:schemeClr val="tx1"/>
                </a:solidFill>
                <a:latin typeface="Segoe UI Semibold" panose="020B0702040204020203" pitchFamily="34" charset="0"/>
                <a:cs typeface="Segoe UI Semibold" panose="020B0702040204020203" pitchFamily="34" charset="0"/>
              </a:rPr>
              <a:t>of using containers</a:t>
            </a:r>
            <a:endParaRPr lang="en-US" sz="4704">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802225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1120902"/>
            <a:ext cx="11339774" cy="814661"/>
          </a:xfrm>
        </p:spPr>
        <p:txBody>
          <a:bodyPr/>
          <a:lstStyle/>
          <a:p>
            <a:r>
              <a:rPr lang="en-US"/>
              <a:t>Containers are a packaging mechanism in which applications are abstracted from the environment in which they run. This allows container-based applications to be deployed easily and consistently, regardless of whether the target environment is a private data center, the public cloud, or even a developer’s personal laptop.</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t>Benefits of a container architecture</a:t>
            </a:r>
          </a:p>
        </p:txBody>
      </p:sp>
      <p:sp>
        <p:nvSpPr>
          <p:cNvPr id="6" name="Text Placeholder 5">
            <a:extLst>
              <a:ext uri="{FF2B5EF4-FFF2-40B4-BE49-F238E27FC236}">
                <a16:creationId xmlns:a16="http://schemas.microsoft.com/office/drawing/2014/main" id="{08D5E4A4-E294-4F7A-8AEF-9C1038CEB396}"/>
              </a:ext>
            </a:extLst>
          </p:cNvPr>
          <p:cNvSpPr>
            <a:spLocks noGrp="1"/>
          </p:cNvSpPr>
          <p:nvPr>
            <p:ph type="body" sz="quarter" idx="11"/>
          </p:nvPr>
        </p:nvSpPr>
        <p:spPr>
          <a:xfrm>
            <a:off x="426425" y="3219876"/>
            <a:ext cx="3630521" cy="2602122"/>
          </a:xfrm>
        </p:spPr>
        <p:txBody>
          <a:bodyPr/>
          <a:lstStyle/>
          <a:p>
            <a:pPr algn="ctr"/>
            <a:r>
              <a:rPr lang="en-US" dirty="0"/>
              <a:t>Repeatable and productive</a:t>
            </a:r>
          </a:p>
          <a:p>
            <a:pPr algn="ctr"/>
            <a:endParaRPr lang="en-US" dirty="0"/>
          </a:p>
          <a:p>
            <a:pPr marL="280121" indent="-280121">
              <a:buFont typeface="Arial" panose="020B0604020202020204" pitchFamily="34" charset="0"/>
              <a:buChar char="•"/>
            </a:pPr>
            <a:r>
              <a:rPr lang="en-US" b="0" dirty="0">
                <a:solidFill>
                  <a:schemeClr val="tx1"/>
                </a:solidFill>
              </a:rPr>
              <a:t>Container-hosted code is reusable and portable (</a:t>
            </a:r>
            <a:r>
              <a:rPr lang="en-US" b="0" i="1" dirty="0">
                <a:solidFill>
                  <a:schemeClr val="tx1"/>
                </a:solidFill>
              </a:rPr>
              <a:t>Build, Ship, and Run</a:t>
            </a:r>
            <a:r>
              <a:rPr lang="en-US" b="0" dirty="0">
                <a:solidFill>
                  <a:schemeClr val="tx1"/>
                </a:solidFill>
              </a:rPr>
              <a:t>).</a:t>
            </a:r>
          </a:p>
          <a:p>
            <a:pPr marL="280121" indent="-280121">
              <a:buFont typeface="Arial" panose="020B0604020202020204" pitchFamily="34" charset="0"/>
              <a:buChar char="•"/>
            </a:pPr>
            <a:r>
              <a:rPr lang="en-US" b="0" dirty="0">
                <a:solidFill>
                  <a:schemeClr val="tx1"/>
                </a:solidFill>
              </a:rPr>
              <a:t>Containers are consistent across development, test and production.</a:t>
            </a:r>
          </a:p>
          <a:p>
            <a:pPr marL="280121" indent="-280121">
              <a:buFont typeface="Arial" panose="020B0604020202020204" pitchFamily="34" charset="0"/>
              <a:buChar char="•"/>
            </a:pPr>
            <a:r>
              <a:rPr lang="en-US" b="0" dirty="0">
                <a:solidFill>
                  <a:schemeClr val="tx1"/>
                </a:solidFill>
              </a:rPr>
              <a:t>Containers can be defined in smaller units than a VM, lowering cost and enabling apps to scale more granularly.</a:t>
            </a:r>
          </a:p>
        </p:txBody>
      </p:sp>
      <p:sp>
        <p:nvSpPr>
          <p:cNvPr id="7" name="Text Placeholder 6">
            <a:extLst>
              <a:ext uri="{FF2B5EF4-FFF2-40B4-BE49-F238E27FC236}">
                <a16:creationId xmlns:a16="http://schemas.microsoft.com/office/drawing/2014/main" id="{427934C7-6E12-4969-88BB-7011A8E61D3A}"/>
              </a:ext>
            </a:extLst>
          </p:cNvPr>
          <p:cNvSpPr>
            <a:spLocks noGrp="1"/>
          </p:cNvSpPr>
          <p:nvPr>
            <p:ph type="body" sz="quarter" idx="12"/>
          </p:nvPr>
        </p:nvSpPr>
        <p:spPr>
          <a:xfrm>
            <a:off x="4281361" y="3219876"/>
            <a:ext cx="3623050" cy="2602122"/>
          </a:xfrm>
        </p:spPr>
        <p:txBody>
          <a:bodyPr/>
          <a:lstStyle/>
          <a:p>
            <a:pPr algn="ctr"/>
            <a:r>
              <a:rPr lang="en-US"/>
              <a:t>Fast and efficient</a:t>
            </a:r>
          </a:p>
          <a:p>
            <a:pPr algn="ctr"/>
            <a:endParaRPr lang="en-US"/>
          </a:p>
          <a:p>
            <a:pPr marL="280121" indent="-280121">
              <a:buFont typeface="Arial" panose="020B0604020202020204" pitchFamily="34" charset="0"/>
              <a:buChar char="•"/>
            </a:pPr>
            <a:r>
              <a:rPr lang="en-US" b="0">
                <a:solidFill>
                  <a:schemeClr val="tx1"/>
                </a:solidFill>
              </a:rPr>
              <a:t>Fast and agile app deployment with DevOps built-in and instant startup.</a:t>
            </a:r>
          </a:p>
          <a:p>
            <a:pPr marL="280121" indent="-280121">
              <a:buFont typeface="Arial" panose="020B0604020202020204" pitchFamily="34" charset="0"/>
              <a:buChar char="•"/>
            </a:pPr>
            <a:r>
              <a:rPr lang="en-US" b="0">
                <a:solidFill>
                  <a:schemeClr val="tx1"/>
                </a:solidFill>
              </a:rPr>
              <a:t>Containers don’t require a separate operating system and use less resources.</a:t>
            </a:r>
          </a:p>
          <a:p>
            <a:pPr marL="280121" indent="-280121">
              <a:buFont typeface="Arial" panose="020B0604020202020204" pitchFamily="34" charset="0"/>
              <a:buChar char="•"/>
            </a:pPr>
            <a:r>
              <a:rPr lang="en-US" b="0">
                <a:solidFill>
                  <a:schemeClr val="tx1"/>
                </a:solidFill>
              </a:rPr>
              <a:t>An application deployed in a container may perform better than when the same app is deployed in a VM.</a:t>
            </a:r>
          </a:p>
        </p:txBody>
      </p:sp>
      <p:sp>
        <p:nvSpPr>
          <p:cNvPr id="8" name="Text Placeholder 7">
            <a:extLst>
              <a:ext uri="{FF2B5EF4-FFF2-40B4-BE49-F238E27FC236}">
                <a16:creationId xmlns:a16="http://schemas.microsoft.com/office/drawing/2014/main" id="{CB587C94-8736-4E55-92BD-912BE4CCB75B}"/>
              </a:ext>
            </a:extLst>
          </p:cNvPr>
          <p:cNvSpPr>
            <a:spLocks noGrp="1"/>
          </p:cNvSpPr>
          <p:nvPr>
            <p:ph type="body" sz="quarter" idx="13"/>
          </p:nvPr>
        </p:nvSpPr>
        <p:spPr>
          <a:xfrm>
            <a:off x="8124752" y="3219875"/>
            <a:ext cx="3630521" cy="1531261"/>
          </a:xfrm>
        </p:spPr>
        <p:txBody>
          <a:bodyPr/>
          <a:lstStyle/>
          <a:p>
            <a:pPr algn="ctr"/>
            <a:r>
              <a:rPr lang="en-US"/>
              <a:t>Technology/platform agnostic</a:t>
            </a:r>
          </a:p>
          <a:p>
            <a:pPr algn="ctr"/>
            <a:endParaRPr lang="en-US"/>
          </a:p>
          <a:p>
            <a:pPr marL="280121" indent="-280121">
              <a:buFont typeface="Arial" panose="020B0604020202020204" pitchFamily="34" charset="0"/>
              <a:buChar char="•"/>
            </a:pPr>
            <a:r>
              <a:rPr lang="en-US" b="0">
                <a:solidFill>
                  <a:schemeClr val="tx1"/>
                </a:solidFill>
              </a:rPr>
              <a:t>Build it once, run it anywhere: containers run on any cloud, without changes to code.</a:t>
            </a:r>
          </a:p>
          <a:p>
            <a:pPr marL="280121" indent="-280121">
              <a:buFont typeface="Arial" panose="020B0604020202020204" pitchFamily="34" charset="0"/>
              <a:buChar char="•"/>
            </a:pPr>
            <a:r>
              <a:rPr lang="en-US" b="0">
                <a:solidFill>
                  <a:schemeClr val="tx1"/>
                </a:solidFill>
              </a:rPr>
              <a:t>Containers support all frameworks and technology stacks.</a:t>
            </a:r>
          </a:p>
        </p:txBody>
      </p:sp>
      <p:cxnSp>
        <p:nvCxnSpPr>
          <p:cNvPr id="9" name="Straight Connector 8">
            <a:extLst>
              <a:ext uri="{FF2B5EF4-FFF2-40B4-BE49-F238E27FC236}">
                <a16:creationId xmlns:a16="http://schemas.microsoft.com/office/drawing/2014/main" id="{CF7662E3-FD62-460C-BF54-34BE14A5E3C5}"/>
              </a:ext>
            </a:extLst>
          </p:cNvPr>
          <p:cNvCxnSpPr>
            <a:cxnSpLocks/>
          </p:cNvCxnSpPr>
          <p:nvPr/>
        </p:nvCxnSpPr>
        <p:spPr>
          <a:xfrm flipV="1">
            <a:off x="504863" y="3605243"/>
            <a:ext cx="3473647" cy="0"/>
          </a:xfrm>
          <a:prstGeom prst="line">
            <a:avLst/>
          </a:prstGeom>
          <a:noFill/>
          <a:ln w="12700" cap="flat" cmpd="sng" algn="ctr">
            <a:solidFill>
              <a:srgbClr val="4DB0FF"/>
            </a:solidFill>
            <a:prstDash val="solid"/>
            <a:miter lim="800000"/>
          </a:ln>
          <a:effectLst/>
        </p:spPr>
      </p:cxnSp>
      <p:cxnSp>
        <p:nvCxnSpPr>
          <p:cNvPr id="10" name="Straight Connector 9">
            <a:extLst>
              <a:ext uri="{FF2B5EF4-FFF2-40B4-BE49-F238E27FC236}">
                <a16:creationId xmlns:a16="http://schemas.microsoft.com/office/drawing/2014/main" id="{53AD363B-692B-41E4-9E30-2B9FDEC1F5F3}"/>
              </a:ext>
            </a:extLst>
          </p:cNvPr>
          <p:cNvCxnSpPr>
            <a:cxnSpLocks/>
          </p:cNvCxnSpPr>
          <p:nvPr/>
        </p:nvCxnSpPr>
        <p:spPr>
          <a:xfrm flipV="1">
            <a:off x="4356064" y="3605243"/>
            <a:ext cx="3473647" cy="0"/>
          </a:xfrm>
          <a:prstGeom prst="line">
            <a:avLst/>
          </a:prstGeom>
          <a:noFill/>
          <a:ln w="12700" cap="flat" cmpd="sng" algn="ctr">
            <a:solidFill>
              <a:srgbClr val="4DB0FF"/>
            </a:solidFill>
            <a:prstDash val="solid"/>
            <a:miter lim="800000"/>
          </a:ln>
          <a:effectLst/>
        </p:spPr>
      </p:cxnSp>
      <p:cxnSp>
        <p:nvCxnSpPr>
          <p:cNvPr id="11" name="Straight Connector 10">
            <a:extLst>
              <a:ext uri="{FF2B5EF4-FFF2-40B4-BE49-F238E27FC236}">
                <a16:creationId xmlns:a16="http://schemas.microsoft.com/office/drawing/2014/main" id="{6629F54B-440B-4D9B-B28E-6B5C2A1758C8}"/>
              </a:ext>
            </a:extLst>
          </p:cNvPr>
          <p:cNvCxnSpPr>
            <a:cxnSpLocks/>
          </p:cNvCxnSpPr>
          <p:nvPr/>
        </p:nvCxnSpPr>
        <p:spPr>
          <a:xfrm>
            <a:off x="8215394" y="3605243"/>
            <a:ext cx="3449238" cy="0"/>
          </a:xfrm>
          <a:prstGeom prst="line">
            <a:avLst/>
          </a:prstGeom>
          <a:noFill/>
          <a:ln w="12700" cap="flat" cmpd="sng" algn="ctr">
            <a:solidFill>
              <a:srgbClr val="4DB0FF"/>
            </a:solidFill>
            <a:prstDash val="solid"/>
            <a:miter lim="800000"/>
          </a:ln>
          <a:effectLst/>
        </p:spPr>
      </p:cxnSp>
      <p:grpSp>
        <p:nvGrpSpPr>
          <p:cNvPr id="12" name="Group 11">
            <a:extLst>
              <a:ext uri="{FF2B5EF4-FFF2-40B4-BE49-F238E27FC236}">
                <a16:creationId xmlns:a16="http://schemas.microsoft.com/office/drawing/2014/main" id="{8BA2E60C-B792-4A87-947F-ACD3D63BC7B7}"/>
              </a:ext>
            </a:extLst>
          </p:cNvPr>
          <p:cNvGrpSpPr/>
          <p:nvPr/>
        </p:nvGrpSpPr>
        <p:grpSpPr>
          <a:xfrm>
            <a:off x="9613905" y="2336571"/>
            <a:ext cx="627316" cy="617070"/>
            <a:chOff x="10248250" y="1856713"/>
            <a:chExt cx="351767" cy="346022"/>
          </a:xfrm>
        </p:grpSpPr>
        <p:grpSp>
          <p:nvGrpSpPr>
            <p:cNvPr id="13" name="Group 12">
              <a:extLst>
                <a:ext uri="{FF2B5EF4-FFF2-40B4-BE49-F238E27FC236}">
                  <a16:creationId xmlns:a16="http://schemas.microsoft.com/office/drawing/2014/main" id="{D0F3D000-5E24-4441-94DD-FA1C33807227}"/>
                </a:ext>
              </a:extLst>
            </p:cNvPr>
            <p:cNvGrpSpPr/>
            <p:nvPr/>
          </p:nvGrpSpPr>
          <p:grpSpPr>
            <a:xfrm>
              <a:off x="10323859" y="1901771"/>
              <a:ext cx="200551" cy="113025"/>
              <a:chOff x="831850" y="2057400"/>
              <a:chExt cx="923925" cy="520700"/>
            </a:xfrm>
          </p:grpSpPr>
          <p:sp>
            <p:nvSpPr>
              <p:cNvPr id="19" name="Freeform 1056">
                <a:extLst>
                  <a:ext uri="{FF2B5EF4-FFF2-40B4-BE49-F238E27FC236}">
                    <a16:creationId xmlns:a16="http://schemas.microsoft.com/office/drawing/2014/main" id="{7D439088-C325-48A4-9C9E-B48C7781CC69}"/>
                  </a:ext>
                </a:extLst>
              </p:cNvPr>
              <p:cNvSpPr/>
              <p:nvPr/>
            </p:nvSpPr>
            <p:spPr bwMode="auto">
              <a:xfrm>
                <a:off x="831850" y="2181225"/>
                <a:ext cx="250825" cy="26987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20" name="Freeform 1057">
                <a:extLst>
                  <a:ext uri="{FF2B5EF4-FFF2-40B4-BE49-F238E27FC236}">
                    <a16:creationId xmlns:a16="http://schemas.microsoft.com/office/drawing/2014/main" id="{198C3ECF-A233-4D0C-BE4E-5C670FDDE55F}"/>
                  </a:ext>
                </a:extLst>
              </p:cNvPr>
              <p:cNvSpPr/>
              <p:nvPr/>
            </p:nvSpPr>
            <p:spPr bwMode="auto">
              <a:xfrm flipH="1">
                <a:off x="1504950" y="2181225"/>
                <a:ext cx="250825" cy="26987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chemeClr val="tx1"/>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21" name="Straight Connector 20">
                <a:extLst>
                  <a:ext uri="{FF2B5EF4-FFF2-40B4-BE49-F238E27FC236}">
                    <a16:creationId xmlns:a16="http://schemas.microsoft.com/office/drawing/2014/main" id="{11CE06A5-E1BA-4245-A9D4-9128CC8C578B}"/>
                  </a:ext>
                </a:extLst>
              </p:cNvPr>
              <p:cNvCxnSpPr/>
              <p:nvPr/>
            </p:nvCxnSpPr>
            <p:spPr>
              <a:xfrm flipH="1">
                <a:off x="1181100" y="2057400"/>
                <a:ext cx="215900" cy="520700"/>
              </a:xfrm>
              <a:prstGeom prst="line">
                <a:avLst/>
              </a:prstGeom>
              <a:noFill/>
              <a:ln w="19050" cap="flat" cmpd="sng" algn="ctr">
                <a:solidFill>
                  <a:schemeClr val="tx1"/>
                </a:solidFill>
                <a:prstDash val="solid"/>
                <a:headEnd type="none"/>
                <a:tailEnd type="none"/>
              </a:ln>
              <a:effectLst/>
            </p:spPr>
          </p:cxnSp>
        </p:grpSp>
        <p:grpSp>
          <p:nvGrpSpPr>
            <p:cNvPr id="14" name="Group 4">
              <a:extLst>
                <a:ext uri="{FF2B5EF4-FFF2-40B4-BE49-F238E27FC236}">
                  <a16:creationId xmlns:a16="http://schemas.microsoft.com/office/drawing/2014/main" id="{E07CAFF4-5371-4AB7-B585-617C93F92AB7}"/>
                </a:ext>
              </a:extLst>
            </p:cNvPr>
            <p:cNvGrpSpPr>
              <a:grpSpLocks noChangeAspect="1"/>
            </p:cNvGrpSpPr>
            <p:nvPr/>
          </p:nvGrpSpPr>
          <p:grpSpPr bwMode="auto">
            <a:xfrm>
              <a:off x="10248250" y="1856713"/>
              <a:ext cx="351767" cy="346022"/>
              <a:chOff x="3794" y="2083"/>
              <a:chExt cx="245" cy="241"/>
            </a:xfrm>
          </p:grpSpPr>
          <p:sp>
            <p:nvSpPr>
              <p:cNvPr id="15" name="Rectangle 14">
                <a:extLst>
                  <a:ext uri="{FF2B5EF4-FFF2-40B4-BE49-F238E27FC236}">
                    <a16:creationId xmlns:a16="http://schemas.microsoft.com/office/drawing/2014/main" id="{88852C80-D6AF-4FCF-9D23-5E834430A360}"/>
                  </a:ext>
                </a:extLst>
              </p:cNvPr>
              <p:cNvSpPr>
                <a:spLocks noChangeArrowheads="1"/>
              </p:cNvSpPr>
              <p:nvPr/>
            </p:nvSpPr>
            <p:spPr bwMode="auto">
              <a:xfrm>
                <a:off x="3794" y="2083"/>
                <a:ext cx="245" cy="138"/>
              </a:xfrm>
              <a:prstGeom prst="rect">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Semilight"/>
                </a:endParaRPr>
              </a:p>
            </p:txBody>
          </p:sp>
          <p:sp>
            <p:nvSpPr>
              <p:cNvPr id="16" name="Freeform 6">
                <a:extLst>
                  <a:ext uri="{FF2B5EF4-FFF2-40B4-BE49-F238E27FC236}">
                    <a16:creationId xmlns:a16="http://schemas.microsoft.com/office/drawing/2014/main" id="{F78C9A41-1C01-419B-B7AF-547F12B51AB7}"/>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Semilight"/>
                </a:endParaRPr>
              </a:p>
            </p:txBody>
          </p:sp>
          <p:sp>
            <p:nvSpPr>
              <p:cNvPr id="17" name="Line 7">
                <a:extLst>
                  <a:ext uri="{FF2B5EF4-FFF2-40B4-BE49-F238E27FC236}">
                    <a16:creationId xmlns:a16="http://schemas.microsoft.com/office/drawing/2014/main" id="{FC160A8D-421E-4D5A-BBAA-C8523CD7001E}"/>
                  </a:ext>
                </a:extLst>
              </p:cNvPr>
              <p:cNvSpPr>
                <a:spLocks noChangeShapeType="1"/>
              </p:cNvSpPr>
              <p:nvPr/>
            </p:nvSpPr>
            <p:spPr bwMode="auto">
              <a:xfrm>
                <a:off x="3916" y="2221"/>
                <a:ext cx="0" cy="3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Semilight"/>
                </a:endParaRPr>
              </a:p>
            </p:txBody>
          </p:sp>
          <p:sp>
            <p:nvSpPr>
              <p:cNvPr id="18" name="Line 8">
                <a:extLst>
                  <a:ext uri="{FF2B5EF4-FFF2-40B4-BE49-F238E27FC236}">
                    <a16:creationId xmlns:a16="http://schemas.microsoft.com/office/drawing/2014/main" id="{3DB3E346-6993-4642-BBEE-A73940AD1577}"/>
                  </a:ext>
                </a:extLst>
              </p:cNvPr>
              <p:cNvSpPr>
                <a:spLocks noChangeShapeType="1"/>
              </p:cNvSpPr>
              <p:nvPr/>
            </p:nvSpPr>
            <p:spPr bwMode="auto">
              <a:xfrm>
                <a:off x="3874" y="2257"/>
                <a:ext cx="86"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latin typeface="Segoe UI Semilight"/>
                </a:endParaRPr>
              </a:p>
            </p:txBody>
          </p:sp>
        </p:grpSp>
      </p:grpSp>
      <p:sp>
        <p:nvSpPr>
          <p:cNvPr id="22" name="Freeform 17">
            <a:extLst>
              <a:ext uri="{FF2B5EF4-FFF2-40B4-BE49-F238E27FC236}">
                <a16:creationId xmlns:a16="http://schemas.microsoft.com/office/drawing/2014/main" id="{F3F534BF-B03D-4875-896B-D6A1C7C2AFF1}"/>
              </a:ext>
            </a:extLst>
          </p:cNvPr>
          <p:cNvSpPr>
            <a:spLocks noChangeAspect="1" noEditPoints="1"/>
          </p:cNvSpPr>
          <p:nvPr/>
        </p:nvSpPr>
        <p:spPr bwMode="auto">
          <a:xfrm>
            <a:off x="1863801" y="2271129"/>
            <a:ext cx="743317" cy="68570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cmpd="sng" algn="ctr">
            <a:solidFill>
              <a:srgbClr val="505050"/>
            </a:solidFill>
            <a:prstDash val="solid"/>
            <a:miter lim="800000"/>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nvGrpSpPr>
          <p:cNvPr id="2" name="Group 1">
            <a:extLst>
              <a:ext uri="{FF2B5EF4-FFF2-40B4-BE49-F238E27FC236}">
                <a16:creationId xmlns:a16="http://schemas.microsoft.com/office/drawing/2014/main" id="{14869066-1A88-4525-8A55-8DE50F4B2AB5}"/>
              </a:ext>
            </a:extLst>
          </p:cNvPr>
          <p:cNvGrpSpPr/>
          <p:nvPr/>
        </p:nvGrpSpPr>
        <p:grpSpPr>
          <a:xfrm>
            <a:off x="5718639" y="2283582"/>
            <a:ext cx="681118" cy="685699"/>
            <a:chOff x="-1432104" y="2831808"/>
            <a:chExt cx="1103046" cy="1110464"/>
          </a:xfrm>
        </p:grpSpPr>
        <p:sp>
          <p:nvSpPr>
            <p:cNvPr id="31" name="Freeform 22">
              <a:extLst>
                <a:ext uri="{FF2B5EF4-FFF2-40B4-BE49-F238E27FC236}">
                  <a16:creationId xmlns:a16="http://schemas.microsoft.com/office/drawing/2014/main" id="{644F62F3-E0F9-4A32-B01D-5C847AF06504}"/>
                </a:ext>
              </a:extLst>
            </p:cNvPr>
            <p:cNvSpPr>
              <a:spLocks/>
            </p:cNvSpPr>
            <p:nvPr/>
          </p:nvSpPr>
          <p:spPr bwMode="auto">
            <a:xfrm>
              <a:off x="-886616" y="3131950"/>
              <a:ext cx="194621" cy="371912"/>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latin typeface="Segoe UI"/>
              </a:endParaRPr>
            </a:p>
          </p:txBody>
        </p:sp>
        <p:sp>
          <p:nvSpPr>
            <p:cNvPr id="32" name="Oval 31">
              <a:extLst>
                <a:ext uri="{FF2B5EF4-FFF2-40B4-BE49-F238E27FC236}">
                  <a16:creationId xmlns:a16="http://schemas.microsoft.com/office/drawing/2014/main" id="{012FE641-8DC2-4165-B4B0-9DEB42243BEE}"/>
                </a:ext>
              </a:extLst>
            </p:cNvPr>
            <p:cNvSpPr/>
            <p:nvPr/>
          </p:nvSpPr>
          <p:spPr bwMode="auto">
            <a:xfrm>
              <a:off x="-1371202" y="2906289"/>
              <a:ext cx="974285" cy="974282"/>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err="1">
                <a:gradFill>
                  <a:gsLst>
                    <a:gs pos="0">
                      <a:srgbClr val="000000"/>
                    </a:gs>
                    <a:gs pos="100000">
                      <a:srgbClr val="000000"/>
                    </a:gs>
                  </a:gsLst>
                  <a:lin ang="5400000" scaled="1"/>
                </a:gradFill>
                <a:latin typeface="Segoe UI"/>
              </a:endParaRPr>
            </a:p>
          </p:txBody>
        </p:sp>
        <p:sp>
          <p:nvSpPr>
            <p:cNvPr id="33" name="Rectangle 32">
              <a:extLst>
                <a:ext uri="{FF2B5EF4-FFF2-40B4-BE49-F238E27FC236}">
                  <a16:creationId xmlns:a16="http://schemas.microsoft.com/office/drawing/2014/main" id="{74BE6C47-F205-4F0A-9B39-DE77F8E3DD13}"/>
                </a:ext>
              </a:extLst>
            </p:cNvPr>
            <p:cNvSpPr/>
            <p:nvPr/>
          </p:nvSpPr>
          <p:spPr bwMode="auto">
            <a:xfrm rot="20637905">
              <a:off x="-470265" y="3214194"/>
              <a:ext cx="135377" cy="116530"/>
            </a:xfrm>
            <a:prstGeom prst="rect">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745" kern="0" err="1">
                <a:gradFill>
                  <a:gsLst>
                    <a:gs pos="0">
                      <a:srgbClr val="000000"/>
                    </a:gs>
                    <a:gs pos="100000">
                      <a:srgbClr val="000000"/>
                    </a:gs>
                  </a:gsLst>
                  <a:lin ang="5400000" scaled="1"/>
                </a:gradFill>
                <a:latin typeface="Segoe UI"/>
                <a:ea typeface="Segoe UI" pitchFamily="34" charset="0"/>
                <a:cs typeface="Segoe UI" pitchFamily="34" charset="0"/>
              </a:endParaRPr>
            </a:p>
          </p:txBody>
        </p:sp>
        <p:sp>
          <p:nvSpPr>
            <p:cNvPr id="34" name="Freeform 36">
              <a:extLst>
                <a:ext uri="{FF2B5EF4-FFF2-40B4-BE49-F238E27FC236}">
                  <a16:creationId xmlns:a16="http://schemas.microsoft.com/office/drawing/2014/main" id="{06A93B5A-29C2-48D6-A72A-F34732D6DE67}"/>
                </a:ext>
              </a:extLst>
            </p:cNvPr>
            <p:cNvSpPr>
              <a:spLocks/>
            </p:cNvSpPr>
            <p:nvPr/>
          </p:nvSpPr>
          <p:spPr bwMode="auto">
            <a:xfrm rot="12755080">
              <a:off x="-447771" y="3343631"/>
              <a:ext cx="118713" cy="120675"/>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5875" cap="rnd">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latin typeface="Segoe UI"/>
              </a:endParaRPr>
            </a:p>
          </p:txBody>
        </p:sp>
        <p:sp useBgFill="1">
          <p:nvSpPr>
            <p:cNvPr id="35" name="Oval 19">
              <a:extLst>
                <a:ext uri="{FF2B5EF4-FFF2-40B4-BE49-F238E27FC236}">
                  <a16:creationId xmlns:a16="http://schemas.microsoft.com/office/drawing/2014/main" id="{EFE0CEF6-3136-4DDB-95CA-8DC29DEEDE62}"/>
                </a:ext>
              </a:extLst>
            </p:cNvPr>
            <p:cNvSpPr>
              <a:spLocks noChangeArrowheads="1"/>
            </p:cNvSpPr>
            <p:nvPr/>
          </p:nvSpPr>
          <p:spPr bwMode="auto">
            <a:xfrm>
              <a:off x="-950317" y="2831808"/>
              <a:ext cx="132515" cy="132515"/>
            </a:xfrm>
            <a:prstGeom prst="ellipse">
              <a:avLst/>
            </a:prstGeom>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latin typeface="Segoe UI"/>
              </a:endParaRPr>
            </a:p>
          </p:txBody>
        </p:sp>
        <p:sp useBgFill="1">
          <p:nvSpPr>
            <p:cNvPr id="36" name="Oval 20">
              <a:extLst>
                <a:ext uri="{FF2B5EF4-FFF2-40B4-BE49-F238E27FC236}">
                  <a16:creationId xmlns:a16="http://schemas.microsoft.com/office/drawing/2014/main" id="{8092ED85-9B57-4F00-92C8-A1891FBE38E5}"/>
                </a:ext>
              </a:extLst>
            </p:cNvPr>
            <p:cNvSpPr>
              <a:spLocks noChangeArrowheads="1"/>
            </p:cNvSpPr>
            <p:nvPr/>
          </p:nvSpPr>
          <p:spPr bwMode="auto">
            <a:xfrm>
              <a:off x="-1432104" y="3313593"/>
              <a:ext cx="132515" cy="132515"/>
            </a:xfrm>
            <a:prstGeom prst="ellipse">
              <a:avLst/>
            </a:prstGeom>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latin typeface="Segoe UI"/>
              </a:endParaRPr>
            </a:p>
          </p:txBody>
        </p:sp>
        <p:sp useBgFill="1">
          <p:nvSpPr>
            <p:cNvPr id="37" name="Oval 21">
              <a:extLst>
                <a:ext uri="{FF2B5EF4-FFF2-40B4-BE49-F238E27FC236}">
                  <a16:creationId xmlns:a16="http://schemas.microsoft.com/office/drawing/2014/main" id="{E2336CFF-30B2-48B7-B2A7-01F202141AAC}"/>
                </a:ext>
              </a:extLst>
            </p:cNvPr>
            <p:cNvSpPr>
              <a:spLocks noChangeArrowheads="1"/>
            </p:cNvSpPr>
            <p:nvPr/>
          </p:nvSpPr>
          <p:spPr bwMode="auto">
            <a:xfrm>
              <a:off x="-950319" y="3809756"/>
              <a:ext cx="132516" cy="132516"/>
            </a:xfrm>
            <a:prstGeom prst="ellipse">
              <a:avLst/>
            </a:prstGeom>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961" kern="0">
                <a:gradFill>
                  <a:gsLst>
                    <a:gs pos="0">
                      <a:srgbClr val="000000"/>
                    </a:gs>
                    <a:gs pos="100000">
                      <a:srgbClr val="000000"/>
                    </a:gs>
                  </a:gsLst>
                  <a:lin ang="5400000" scaled="1"/>
                </a:gradFill>
                <a:latin typeface="Segoe UI"/>
              </a:endParaRPr>
            </a:p>
          </p:txBody>
        </p:sp>
      </p:grpSp>
    </p:spTree>
    <p:extLst>
      <p:ext uri="{BB962C8B-B14F-4D97-AF65-F5344CB8AC3E}">
        <p14:creationId xmlns:p14="http://schemas.microsoft.com/office/powerpoint/2010/main" val="25404979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58716" y="456819"/>
            <a:ext cx="8647214" cy="854371"/>
          </a:xfrm>
        </p:spPr>
        <p:txBody>
          <a:bodyPr/>
          <a:lstStyle/>
          <a:p>
            <a:pPr algn="ctr"/>
            <a:r>
              <a:rPr lang="en-US" sz="4705">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2489064" y="1253691"/>
            <a:ext cx="6986510" cy="1089232"/>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open source container runtime platform with</a:t>
            </a:r>
          </a:p>
          <a:p>
            <a:pPr algn="ctr" defTabSz="914367">
              <a:spcAft>
                <a:spcPts val="588"/>
              </a:spcAft>
              <a:defRPr/>
            </a:pPr>
            <a:r>
              <a:rPr lang="en-US" sz="2353" dirty="0">
                <a:solidFill>
                  <a:srgbClr val="0072C6"/>
                </a:solidFill>
                <a:latin typeface="Segoe UI"/>
                <a:cs typeface="Segoe UI Semibold" panose="020B0702040204020203" pitchFamily="34" charset="0"/>
              </a:rPr>
              <a:t>Mac, Windows and Linux support</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834104" y="2597551"/>
            <a:ext cx="9104216"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65" dirty="0">
                <a:gradFill>
                  <a:gsLst>
                    <a:gs pos="1250">
                      <a:srgbClr val="505050"/>
                    </a:gs>
                    <a:gs pos="100000">
                      <a:srgbClr val="505050"/>
                    </a:gs>
                  </a:gsLst>
                  <a:lin ang="5400000" scaled="0"/>
                </a:gradFill>
                <a:latin typeface="Consolas" charset="0"/>
              </a:rPr>
              <a:t># The world’s simplest </a:t>
            </a:r>
            <a:r>
              <a:rPr lang="en-US" sz="1765" dirty="0" err="1">
                <a:gradFill>
                  <a:gsLst>
                    <a:gs pos="1250">
                      <a:srgbClr val="505050"/>
                    </a:gs>
                    <a:gs pos="100000">
                      <a:srgbClr val="505050"/>
                    </a:gs>
                  </a:gsLst>
                  <a:lin ang="5400000" scaled="0"/>
                </a:gradFill>
                <a:latin typeface="Consolas" charset="0"/>
              </a:rPr>
              <a:t>Dockerfile</a:t>
            </a:r>
            <a:endParaRPr lang="en-US" sz="1765" dirty="0">
              <a:gradFill>
                <a:gsLst>
                  <a:gs pos="1250">
                    <a:srgbClr val="505050"/>
                  </a:gs>
                  <a:gs pos="100000">
                    <a:srgbClr val="505050"/>
                  </a:gs>
                </a:gsLst>
                <a:lin ang="5400000" scaled="0"/>
              </a:gradFill>
              <a:latin typeface="Consolas" charset="0"/>
            </a:endParaRPr>
          </a:p>
          <a:p>
            <a:pPr marL="0" indent="0">
              <a:buNone/>
            </a:pPr>
            <a:r>
              <a:rPr lang="en-US" sz="1765" b="1" dirty="0">
                <a:solidFill>
                  <a:srgbClr val="0072C6"/>
                </a:solidFill>
                <a:latin typeface="Consolas" charset="0"/>
              </a:rPr>
              <a:t>$ cat </a:t>
            </a:r>
            <a:r>
              <a:rPr lang="en-US" sz="1765" b="1" dirty="0" err="1">
                <a:solidFill>
                  <a:srgbClr val="0072C6"/>
                </a:solidFill>
                <a:latin typeface="Consolas" charset="0"/>
              </a:rPr>
              <a:t>Dockerfile</a:t>
            </a:r>
            <a:endParaRPr lang="en-US" sz="1765" dirty="0">
              <a:gradFill>
                <a:gsLst>
                  <a:gs pos="1250">
                    <a:srgbClr val="505050"/>
                  </a:gs>
                  <a:gs pos="100000">
                    <a:srgbClr val="505050"/>
                  </a:gs>
                </a:gsLst>
                <a:lin ang="5400000" scaled="0"/>
              </a:gradFill>
              <a:latin typeface="Consolas" charset="0"/>
            </a:endParaRPr>
          </a:p>
          <a:p>
            <a:pPr marL="0" indent="0">
              <a:buNone/>
            </a:pPr>
            <a:r>
              <a:rPr lang="en-US" sz="1765" dirty="0">
                <a:gradFill>
                  <a:gsLst>
                    <a:gs pos="1250">
                      <a:srgbClr val="505050"/>
                    </a:gs>
                    <a:gs pos="100000">
                      <a:srgbClr val="505050"/>
                    </a:gs>
                  </a:gsLst>
                  <a:lin ang="5400000" scaled="0"/>
                </a:gradFill>
                <a:latin typeface="Consolas" charset="0"/>
              </a:rPr>
              <a:t>FROM scratch </a:t>
            </a:r>
          </a:p>
          <a:p>
            <a:pPr marL="0" indent="0">
              <a:buNone/>
            </a:pPr>
            <a:r>
              <a:rPr lang="en-US" sz="1765" dirty="0">
                <a:gradFill>
                  <a:gsLst>
                    <a:gs pos="1250">
                      <a:srgbClr val="505050"/>
                    </a:gs>
                    <a:gs pos="100000">
                      <a:srgbClr val="505050"/>
                    </a:gs>
                  </a:gsLst>
                  <a:lin ang="5400000" scaled="0"/>
                </a:gradFill>
                <a:latin typeface="Consolas" charset="0"/>
              </a:rPr>
              <a:t>COPY hello / </a:t>
            </a:r>
          </a:p>
          <a:p>
            <a:pPr marL="0" indent="0">
              <a:buNone/>
            </a:pPr>
            <a:r>
              <a:rPr lang="en-US" sz="1765" dirty="0">
                <a:gradFill>
                  <a:gsLst>
                    <a:gs pos="1250">
                      <a:srgbClr val="505050"/>
                    </a:gs>
                    <a:gs pos="100000">
                      <a:srgbClr val="505050"/>
                    </a:gs>
                  </a:gsLst>
                  <a:lin ang="5400000" scaled="0"/>
                </a:gradFill>
                <a:latin typeface="Consolas" charset="0"/>
              </a:rPr>
              <a:t>CMD ["/hello"]</a:t>
            </a:r>
          </a:p>
          <a:p>
            <a:pPr marL="0" indent="0" defTabSz="896386">
              <a:lnSpc>
                <a:spcPct val="100000"/>
              </a:lnSpc>
              <a:spcBef>
                <a:spcPts val="0"/>
              </a:spcBef>
              <a:buSzTx/>
              <a:buNone/>
            </a:pPr>
            <a:endParaRPr lang="en-US" sz="1765" b="1" dirty="0">
              <a:solidFill>
                <a:srgbClr val="0072C6"/>
              </a:solidFill>
              <a:latin typeface="Consolas" charset="0"/>
            </a:endParaRPr>
          </a:p>
          <a:p>
            <a:pPr marL="0" indent="0">
              <a:buNone/>
            </a:pPr>
            <a:r>
              <a:rPr lang="en-US" sz="1765" dirty="0">
                <a:gradFill>
                  <a:gsLst>
                    <a:gs pos="1250">
                      <a:srgbClr val="505050"/>
                    </a:gs>
                    <a:gs pos="100000">
                      <a:srgbClr val="505050"/>
                    </a:gs>
                  </a:gsLst>
                  <a:lin ang="5400000" scaled="0"/>
                </a:gradFill>
                <a:latin typeface="Consolas" charset="0"/>
              </a:rPr>
              <a:t># Let’s create a docker image “tagged” hello-world</a:t>
            </a:r>
          </a:p>
          <a:p>
            <a:pPr marL="0" indent="0" defTabSz="896386">
              <a:lnSpc>
                <a:spcPct val="100000"/>
              </a:lnSpc>
              <a:spcBef>
                <a:spcPts val="0"/>
              </a:spcBef>
              <a:buSzTx/>
              <a:buNone/>
            </a:pPr>
            <a:r>
              <a:rPr lang="en-US" sz="1765" b="1" dirty="0">
                <a:solidFill>
                  <a:srgbClr val="0072C6"/>
                </a:solidFill>
                <a:latin typeface="Consolas" charset="0"/>
              </a:rPr>
              <a:t>$ docker build –t hello-world .</a:t>
            </a:r>
          </a:p>
          <a:p>
            <a:pPr marL="0" indent="0" defTabSz="896386">
              <a:lnSpc>
                <a:spcPct val="100000"/>
              </a:lnSpc>
              <a:spcBef>
                <a:spcPts val="0"/>
              </a:spcBef>
              <a:buSzTx/>
              <a:buNone/>
            </a:pPr>
            <a:endParaRPr lang="en-US" sz="1765" b="1" dirty="0">
              <a:solidFill>
                <a:srgbClr val="0072C6"/>
              </a:solidFill>
              <a:latin typeface="Consolas" charset="0"/>
            </a:endParaRPr>
          </a:p>
          <a:p>
            <a:pPr marL="0" indent="0">
              <a:buNone/>
            </a:pPr>
            <a:r>
              <a:rPr lang="en-US" sz="1765" dirty="0">
                <a:gradFill>
                  <a:gsLst>
                    <a:gs pos="1250">
                      <a:srgbClr val="505050"/>
                    </a:gs>
                    <a:gs pos="100000">
                      <a:srgbClr val="505050"/>
                    </a:gs>
                  </a:gsLst>
                  <a:lin ang="5400000" scaled="0"/>
                </a:gradFill>
                <a:latin typeface="Consolas" charset="0"/>
              </a:rPr>
              <a:t># And run it…</a:t>
            </a:r>
          </a:p>
          <a:p>
            <a:pPr marL="0" indent="0" defTabSz="896386">
              <a:lnSpc>
                <a:spcPct val="100000"/>
              </a:lnSpc>
              <a:spcBef>
                <a:spcPts val="0"/>
              </a:spcBef>
              <a:buSzTx/>
              <a:buNone/>
            </a:pPr>
            <a:r>
              <a:rPr lang="en-US" sz="1765" b="1" dirty="0">
                <a:solidFill>
                  <a:srgbClr val="0072C6"/>
                </a:solidFill>
                <a:latin typeface="Consolas" charset="0"/>
              </a:rPr>
              <a:t>$ docker run hello-world</a:t>
            </a:r>
            <a:endParaRPr lang="is-IS" sz="1765" dirty="0">
              <a:gradFill>
                <a:gsLst>
                  <a:gs pos="1250">
                    <a:srgbClr val="505050"/>
                  </a:gs>
                  <a:gs pos="100000">
                    <a:srgbClr val="505050"/>
                  </a:gs>
                </a:gsLst>
                <a:lin ang="5400000" scaled="0"/>
              </a:gradFill>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6145" y="469460"/>
            <a:ext cx="2868092" cy="681759"/>
          </a:xfrm>
          <a:prstGeom prst="rect">
            <a:avLst/>
          </a:prstGeom>
        </p:spPr>
      </p:pic>
    </p:spTree>
    <p:extLst>
      <p:ext uri="{BB962C8B-B14F-4D97-AF65-F5344CB8AC3E}">
        <p14:creationId xmlns:p14="http://schemas.microsoft.com/office/powerpoint/2010/main" val="16805001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B0E8-659A-4117-B9F7-3BD132031D8D}"/>
              </a:ext>
            </a:extLst>
          </p:cNvPr>
          <p:cNvSpPr>
            <a:spLocks noGrp="1"/>
          </p:cNvSpPr>
          <p:nvPr>
            <p:ph type="title"/>
          </p:nvPr>
        </p:nvSpPr>
        <p:spPr>
          <a:xfrm>
            <a:off x="268928" y="270783"/>
            <a:ext cx="11655840" cy="899665"/>
          </a:xfrm>
        </p:spPr>
        <p:txBody>
          <a:bodyPr/>
          <a:lstStyle/>
          <a:p>
            <a:r>
              <a:rPr lang="en-GB" dirty="0"/>
              <a:t>Docker </a:t>
            </a:r>
            <a:r>
              <a:rPr lang="en-US" dirty="0"/>
              <a:t>Architecture</a:t>
            </a:r>
          </a:p>
        </p:txBody>
      </p:sp>
      <p:sp>
        <p:nvSpPr>
          <p:cNvPr id="3" name="Rectangle 2">
            <a:extLst>
              <a:ext uri="{FF2B5EF4-FFF2-40B4-BE49-F238E27FC236}">
                <a16:creationId xmlns:a16="http://schemas.microsoft.com/office/drawing/2014/main" id="{0CE8DB8C-F263-427B-B6DA-32978BC008A0}"/>
              </a:ext>
            </a:extLst>
          </p:cNvPr>
          <p:cNvSpPr/>
          <p:nvPr/>
        </p:nvSpPr>
        <p:spPr>
          <a:xfrm>
            <a:off x="386080" y="1190767"/>
            <a:ext cx="11338559" cy="646331"/>
          </a:xfrm>
          <a:prstGeom prst="rect">
            <a:avLst/>
          </a:prstGeom>
        </p:spPr>
        <p:txBody>
          <a:bodyPr wrap="square">
            <a:spAutoFit/>
          </a:bodyPr>
          <a:lstStyle/>
          <a:p>
            <a:r>
              <a:rPr lang="en-US" dirty="0">
                <a:solidFill>
                  <a:srgbClr val="171717"/>
                </a:solidFill>
                <a:latin typeface="Segoe UI" panose="020B0502040204020203" pitchFamily="34" charset="0"/>
              </a:rPr>
              <a:t>The Docker platform consists of several components that we use to build, run, and manage our containerized applications.</a:t>
            </a:r>
            <a:endParaRPr lang="en-US" dirty="0"/>
          </a:p>
        </p:txBody>
      </p:sp>
      <p:pic>
        <p:nvPicPr>
          <p:cNvPr id="5" name="Picture 4">
            <a:extLst>
              <a:ext uri="{FF2B5EF4-FFF2-40B4-BE49-F238E27FC236}">
                <a16:creationId xmlns:a16="http://schemas.microsoft.com/office/drawing/2014/main" id="{8966C19A-19C0-4137-B008-83E8394906AB}"/>
              </a:ext>
            </a:extLst>
          </p:cNvPr>
          <p:cNvPicPr>
            <a:picLocks noChangeAspect="1"/>
          </p:cNvPicPr>
          <p:nvPr/>
        </p:nvPicPr>
        <p:blipFill>
          <a:blip r:embed="rId2"/>
          <a:stretch>
            <a:fillRect/>
          </a:stretch>
        </p:blipFill>
        <p:spPr>
          <a:xfrm>
            <a:off x="447040" y="2098774"/>
            <a:ext cx="11209866" cy="4475705"/>
          </a:xfrm>
          <a:prstGeom prst="rect">
            <a:avLst/>
          </a:prstGeom>
        </p:spPr>
      </p:pic>
    </p:spTree>
    <p:extLst>
      <p:ext uri="{BB962C8B-B14F-4D97-AF65-F5344CB8AC3E}">
        <p14:creationId xmlns:p14="http://schemas.microsoft.com/office/powerpoint/2010/main" val="4088159890"/>
      </p:ext>
    </p:extLst>
  </p:cSld>
  <p:clrMapOvr>
    <a:masterClrMapping/>
  </p:clrMapOvr>
  <p:transition>
    <p:fade/>
  </p:transition>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ServiceFabric-TheRoadAhead.potx" id="{0424E09B-29D5-422C-831C-97D567F0CC1B}" vid="{15FF86B8-48E3-4708-9423-3E7F067462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697D8A1E7AAB42AA8062212403ED3F" ma:contentTypeVersion="4" ma:contentTypeDescription="Create a new document." ma:contentTypeScope="" ma:versionID="3b22b966556fd050ccaac2840c06ca0d">
  <xsd:schema xmlns:xsd="http://www.w3.org/2001/XMLSchema" xmlns:xs="http://www.w3.org/2001/XMLSchema" xmlns:p="http://schemas.microsoft.com/office/2006/metadata/properties" xmlns:ns2="d4ccb60e-cd09-410c-b589-1e3fba481339" targetNamespace="http://schemas.microsoft.com/office/2006/metadata/properties" ma:root="true" ma:fieldsID="8843f2c9ef4d319e54f67a15784dabca" ns2:_="">
    <xsd:import namespace="d4ccb60e-cd09-410c-b589-1e3fba48133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ccb60e-cd09-410c-b589-1e3fba4813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d4ccb60e-cd09-410c-b589-1e3fba48133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E6EDBD-5FC2-43EC-8A8A-BE3198951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ccb60e-cd09-410c-b589-1e3fba4813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91DBAA-73B1-46DE-A02B-B400BCCAEA24}">
  <ds:schemaRefs>
    <ds:schemaRef ds:uri="d4ccb60e-cd09-410c-b589-1e3fba481339"/>
    <ds:schemaRef ds:uri="http://purl.org/dc/elements/1.1/"/>
    <ds:schemaRef ds:uri="http://purl.org/dc/dcmityp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1018208-8004-4CED-BF44-ED368E32B8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2359</TotalTime>
  <Words>2246</Words>
  <Application>Microsoft Office PowerPoint</Application>
  <PresentationFormat>Widescreen</PresentationFormat>
  <Paragraphs>249</Paragraphs>
  <Slides>21</Slides>
  <Notes>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Arial Unicode MS</vt:lpstr>
      <vt:lpstr>Arial</vt:lpstr>
      <vt:lpstr>Calibri</vt:lpstr>
      <vt:lpstr>Consolas</vt:lpstr>
      <vt:lpstr>Segoe UI</vt:lpstr>
      <vt:lpstr>Segoe UI Light</vt:lpstr>
      <vt:lpstr>Segoe UI Semibold</vt:lpstr>
      <vt:lpstr>Segoe UI Semilight</vt:lpstr>
      <vt:lpstr>Wingdings</vt:lpstr>
      <vt:lpstr>C+E Readiness Template</vt:lpstr>
      <vt:lpstr>Server and Cloud 2013</vt:lpstr>
      <vt:lpstr>5-50195_Microsoft_Build_Template</vt:lpstr>
      <vt:lpstr>Containers and Docker</vt:lpstr>
      <vt:lpstr>What is a container?</vt:lpstr>
      <vt:lpstr>What is software containerization?</vt:lpstr>
      <vt:lpstr>Virtualization versus containerization?</vt:lpstr>
      <vt:lpstr>The benefits of using containers</vt:lpstr>
      <vt:lpstr>The benefits of using containers</vt:lpstr>
      <vt:lpstr>Benefits of a container architecture</vt:lpstr>
      <vt:lpstr>What is                    ?</vt:lpstr>
      <vt:lpstr>Docker Architecture</vt:lpstr>
      <vt:lpstr>PowerPoint Presentation</vt:lpstr>
      <vt:lpstr>What is the Stackable Unification File System (Unionfs)? </vt:lpstr>
      <vt:lpstr>What is a Dockerfile?  </vt:lpstr>
      <vt:lpstr>How to create an image?</vt:lpstr>
      <vt:lpstr> Basic Image Operations</vt:lpstr>
      <vt:lpstr>Container Lifecycle</vt:lpstr>
      <vt:lpstr>Basic Container Operations</vt:lpstr>
      <vt:lpstr>Container Storage</vt:lpstr>
      <vt:lpstr>Container Storage Samples</vt:lpstr>
      <vt:lpstr>Container Network</vt:lpstr>
      <vt:lpstr>Basic Network Operations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Mikkel Mork Hegnhoj</dc:creator>
  <cp:lastModifiedBy>Daniel Wang</cp:lastModifiedBy>
  <cp:revision>70</cp:revision>
  <dcterms:modified xsi:type="dcterms:W3CDTF">2020-01-27T05:16:40Z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0x010100E2697D8A1E7AAB42AA8062212403ED3F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mikhegn@microsoft.com</vt:lpwstr>
  </property>
  <property fmtid="{D5CDD505-2E9C-101B-9397-08002B2CF9AE}" pid="6" name="MSIP_Label_f42aa342-8706-4288-bd11-ebb85995028c_SetDate">
    <vt:lpwstr>2018-02-02T19:25:54.3755594Z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